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sldIdLst>
    <p:sldId id="256" r:id="rId5"/>
    <p:sldId id="288" r:id="rId6"/>
    <p:sldId id="289" r:id="rId7"/>
    <p:sldId id="290" r:id="rId8"/>
    <p:sldId id="291" r:id="rId9"/>
    <p:sldId id="285" r:id="rId10"/>
    <p:sldId id="292" r:id="rId11"/>
    <p:sldId id="286" r:id="rId12"/>
    <p:sldId id="260" r:id="rId13"/>
    <p:sldId id="263" r:id="rId14"/>
    <p:sldId id="262" r:id="rId15"/>
    <p:sldId id="287" r:id="rId16"/>
    <p:sldId id="272" r:id="rId17"/>
    <p:sldId id="261" r:id="rId18"/>
    <p:sldId id="284" r:id="rId19"/>
    <p:sldId id="265" r:id="rId20"/>
    <p:sldId id="268" r:id="rId21"/>
    <p:sldId id="279" r:id="rId22"/>
    <p:sldId id="280" r:id="rId23"/>
    <p:sldId id="281" r:id="rId24"/>
    <p:sldId id="269" r:id="rId25"/>
    <p:sldId id="271" r:id="rId26"/>
    <p:sldId id="293" r:id="rId27"/>
    <p:sldId id="294"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40" d="100"/>
          <a:sy n="40" d="100"/>
        </p:scale>
        <p:origin x="4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Backman" userId="4bdf91ff-ebef-4442-b44a-bd9ab87bc1c0" providerId="ADAL" clId="{082AF4C7-810E-4E90-AE0E-C50D3D1742AE}"/>
    <pc:docChg chg="modSld">
      <pc:chgData name="Jenna Backman" userId="4bdf91ff-ebef-4442-b44a-bd9ab87bc1c0" providerId="ADAL" clId="{082AF4C7-810E-4E90-AE0E-C50D3D1742AE}" dt="2025-09-10T21:00:41.569" v="4" actId="14100"/>
      <pc:docMkLst>
        <pc:docMk/>
      </pc:docMkLst>
      <pc:sldChg chg="modSp mod">
        <pc:chgData name="Jenna Backman" userId="4bdf91ff-ebef-4442-b44a-bd9ab87bc1c0" providerId="ADAL" clId="{082AF4C7-810E-4E90-AE0E-C50D3D1742AE}" dt="2025-09-10T21:00:06.710" v="1" actId="20577"/>
        <pc:sldMkLst>
          <pc:docMk/>
          <pc:sldMk cId="217805374" sldId="256"/>
        </pc:sldMkLst>
        <pc:spChg chg="mod">
          <ac:chgData name="Jenna Backman" userId="4bdf91ff-ebef-4442-b44a-bd9ab87bc1c0" providerId="ADAL" clId="{082AF4C7-810E-4E90-AE0E-C50D3D1742AE}" dt="2025-09-10T21:00:06.710" v="1" actId="20577"/>
          <ac:spMkLst>
            <pc:docMk/>
            <pc:sldMk cId="217805374" sldId="256"/>
            <ac:spMk id="5" creationId="{00000000-0000-0000-0000-000000000000}"/>
          </ac:spMkLst>
        </pc:spChg>
      </pc:sldChg>
      <pc:sldChg chg="addSp modSp mod">
        <pc:chgData name="Jenna Backman" userId="4bdf91ff-ebef-4442-b44a-bd9ab87bc1c0" providerId="ADAL" clId="{082AF4C7-810E-4E90-AE0E-C50D3D1742AE}" dt="2025-09-10T21:00:41.569" v="4" actId="14100"/>
        <pc:sldMkLst>
          <pc:docMk/>
          <pc:sldMk cId="2200632386" sldId="286"/>
        </pc:sldMkLst>
        <pc:picChg chg="add mod">
          <ac:chgData name="Jenna Backman" userId="4bdf91ff-ebef-4442-b44a-bd9ab87bc1c0" providerId="ADAL" clId="{082AF4C7-810E-4E90-AE0E-C50D3D1742AE}" dt="2025-09-10T21:00:41.569" v="4" actId="14100"/>
          <ac:picMkLst>
            <pc:docMk/>
            <pc:sldMk cId="2200632386" sldId="286"/>
            <ac:picMk id="3" creationId="{C6432420-0257-8365-5AD8-31D417CCBA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03246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01391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44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68426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037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79957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298888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58829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407707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A6C4E-F786-43A6-9CA7-B5E1F0F1AAA6}"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5892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A6C4E-F786-43A6-9CA7-B5E1F0F1AAA6}"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12913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A6C4E-F786-43A6-9CA7-B5E1F0F1AAA6}"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1893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A6C4E-F786-43A6-9CA7-B5E1F0F1AAA6}"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0020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A6C4E-F786-43A6-9CA7-B5E1F0F1AAA6}"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28958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AA6C4E-F786-43A6-9CA7-B5E1F0F1AAA6}"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CDE53-13CA-4851-BA82-DBCFD2F94243}" type="slidenum">
              <a:rPr lang="en-GB" smtClean="0"/>
              <a:t>‹#›</a:t>
            </a:fld>
            <a:endParaRPr lang="en-GB"/>
          </a:p>
        </p:txBody>
      </p:sp>
    </p:spTree>
    <p:extLst>
      <p:ext uri="{BB962C8B-B14F-4D97-AF65-F5344CB8AC3E}">
        <p14:creationId xmlns:p14="http://schemas.microsoft.com/office/powerpoint/2010/main" val="10455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CDE53-13CA-4851-BA82-DBCFD2F94243}" type="slidenum">
              <a:rPr lang="en-GB" smtClean="0"/>
              <a:t>‹#›</a:t>
            </a:fld>
            <a:endParaRPr lang="en-GB"/>
          </a:p>
        </p:txBody>
      </p:sp>
      <p:sp>
        <p:nvSpPr>
          <p:cNvPr id="5" name="Date Placeholder 4"/>
          <p:cNvSpPr>
            <a:spLocks noGrp="1"/>
          </p:cNvSpPr>
          <p:nvPr>
            <p:ph type="dt" sz="half" idx="10"/>
          </p:nvPr>
        </p:nvSpPr>
        <p:spPr/>
        <p:txBody>
          <a:bodyPr/>
          <a:lstStyle/>
          <a:p>
            <a:fld id="{B8AA6C4E-F786-43A6-9CA7-B5E1F0F1AAA6}" type="datetimeFigureOut">
              <a:rPr lang="en-GB" smtClean="0"/>
              <a:t>10/09/2025</a:t>
            </a:fld>
            <a:endParaRPr lang="en-GB"/>
          </a:p>
        </p:txBody>
      </p:sp>
    </p:spTree>
    <p:extLst>
      <p:ext uri="{BB962C8B-B14F-4D97-AF65-F5344CB8AC3E}">
        <p14:creationId xmlns:p14="http://schemas.microsoft.com/office/powerpoint/2010/main" val="189135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A6C4E-F786-43A6-9CA7-B5E1F0F1AAA6}" type="datetimeFigureOut">
              <a:rPr lang="en-GB" smtClean="0"/>
              <a:t>10/09/2025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0CDE53-13CA-4851-BA82-DBCFD2F94243}" type="slidenum">
              <a:rPr lang="en-GB" smtClean="0"/>
              <a:t>‹#›</a:t>
            </a:fld>
            <a:endParaRPr lang="en-GB"/>
          </a:p>
        </p:txBody>
      </p:sp>
    </p:spTree>
    <p:extLst>
      <p:ext uri="{BB962C8B-B14F-4D97-AF65-F5344CB8AC3E}">
        <p14:creationId xmlns:p14="http://schemas.microsoft.com/office/powerpoint/2010/main" val="158674884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65" y="167425"/>
            <a:ext cx="9144000" cy="5660735"/>
          </a:xfrm>
        </p:spPr>
        <p:txBody>
          <a:bodyPr>
            <a:normAutofit/>
          </a:bodyPr>
          <a:lstStyle/>
          <a:p>
            <a:br>
              <a:rPr lang="en-GB" b="1" dirty="0"/>
            </a:br>
            <a:br>
              <a:rPr lang="en-GB" b="1" dirty="0"/>
            </a:br>
            <a:br>
              <a:rPr lang="en-GB" b="1" dirty="0"/>
            </a:br>
            <a:endParaRPr lang="en-GB" b="1" dirty="0"/>
          </a:p>
        </p:txBody>
      </p:sp>
      <p:sp>
        <p:nvSpPr>
          <p:cNvPr id="5" name="Rectangle 4"/>
          <p:cNvSpPr/>
          <p:nvPr/>
        </p:nvSpPr>
        <p:spPr>
          <a:xfrm>
            <a:off x="2558603" y="1086814"/>
            <a:ext cx="6096000" cy="4401205"/>
          </a:xfrm>
          <a:prstGeom prst="rect">
            <a:avLst/>
          </a:prstGeom>
        </p:spPr>
        <p:txBody>
          <a:bodyPr>
            <a:spAutoFit/>
          </a:bodyPr>
          <a:lstStyle/>
          <a:p>
            <a:pPr algn="ctr"/>
            <a:r>
              <a:rPr lang="en-GB" sz="4000" b="1" dirty="0"/>
              <a:t>Welcome!</a:t>
            </a:r>
            <a:br>
              <a:rPr lang="en-GB" sz="4000" b="1" dirty="0"/>
            </a:br>
            <a:br>
              <a:rPr lang="en-GB" sz="4000" b="1" dirty="0"/>
            </a:br>
            <a:r>
              <a:rPr lang="en-GB" sz="4000" b="1" dirty="0"/>
              <a:t>Year 2</a:t>
            </a:r>
            <a:br>
              <a:rPr lang="en-GB" sz="4000" b="1" dirty="0"/>
            </a:br>
            <a:r>
              <a:rPr lang="en-GB" sz="4000" b="1" dirty="0"/>
              <a:t>Parent Workshop</a:t>
            </a:r>
            <a:br>
              <a:rPr lang="en-GB" sz="4000" b="1" dirty="0"/>
            </a:br>
            <a:endParaRPr lang="en-GB" sz="4000" b="1" dirty="0"/>
          </a:p>
          <a:p>
            <a:pPr algn="ctr"/>
            <a:r>
              <a:rPr lang="en-GB" sz="4000" b="1" dirty="0"/>
              <a:t>September 2025</a:t>
            </a:r>
            <a:br>
              <a:rPr lang="en-GB" sz="4000" b="1" dirty="0"/>
            </a:br>
            <a:endParaRPr lang="en-GB" sz="4000" dirty="0"/>
          </a:p>
        </p:txBody>
      </p:sp>
    </p:spTree>
    <p:extLst>
      <p:ext uri="{BB962C8B-B14F-4D97-AF65-F5344CB8AC3E}">
        <p14:creationId xmlns:p14="http://schemas.microsoft.com/office/powerpoint/2010/main" val="21780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46608" y="407043"/>
            <a:ext cx="5557233" cy="1019757"/>
          </a:xfrm>
        </p:spPr>
        <p:style>
          <a:lnRef idx="2">
            <a:schemeClr val="dk1"/>
          </a:lnRef>
          <a:fillRef idx="1">
            <a:schemeClr val="lt1"/>
          </a:fillRef>
          <a:effectRef idx="0">
            <a:schemeClr val="dk1"/>
          </a:effectRef>
          <a:fontRef idx="minor">
            <a:schemeClr val="dk1"/>
          </a:fontRef>
        </p:style>
        <p:txBody>
          <a:bodyPr>
            <a:normAutofit/>
          </a:bodyPr>
          <a:lstStyle/>
          <a:p>
            <a:r>
              <a:rPr lang="en-GB" dirty="0"/>
              <a:t>Literacy Skills- </a:t>
            </a:r>
            <a:r>
              <a:rPr lang="en-GB" b="1" u="sng" dirty="0"/>
              <a:t>Reading</a:t>
            </a:r>
          </a:p>
        </p:txBody>
      </p:sp>
      <p:sp>
        <p:nvSpPr>
          <p:cNvPr id="5" name="TextBox 4"/>
          <p:cNvSpPr txBox="1"/>
          <p:nvPr/>
        </p:nvSpPr>
        <p:spPr>
          <a:xfrm>
            <a:off x="544132" y="2203640"/>
            <a:ext cx="4204952"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Reading at home</a:t>
            </a:r>
          </a:p>
          <a:p>
            <a:endParaRPr lang="en-GB" b="1" u="sng" dirty="0"/>
          </a:p>
          <a:p>
            <a:r>
              <a:rPr lang="en-GB" dirty="0"/>
              <a:t>When reading with your child at home, it is important to focus on all aspects of the reading process and not just word reading. Children should be encouraged to ask and answer questions about what they have read and make inferences. </a:t>
            </a:r>
          </a:p>
          <a:p>
            <a:endParaRPr lang="en-GB" dirty="0"/>
          </a:p>
          <a:p>
            <a:r>
              <a:rPr lang="en-GB" dirty="0"/>
              <a:t>Children should have access to a wide range and variety of text types including non- fiction.</a:t>
            </a:r>
          </a:p>
          <a:p>
            <a:endParaRPr lang="en-GB" dirty="0"/>
          </a:p>
          <a:p>
            <a:endParaRPr lang="en-GB" dirty="0"/>
          </a:p>
        </p:txBody>
      </p:sp>
      <p:sp>
        <p:nvSpPr>
          <p:cNvPr id="7" name="TextBox 6"/>
          <p:cNvSpPr txBox="1"/>
          <p:nvPr/>
        </p:nvSpPr>
        <p:spPr>
          <a:xfrm>
            <a:off x="5293216" y="2203640"/>
            <a:ext cx="6516709" cy="44319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Recording their Reading</a:t>
            </a:r>
          </a:p>
          <a:p>
            <a:endParaRPr lang="en-GB" dirty="0"/>
          </a:p>
          <a:p>
            <a:r>
              <a:rPr lang="en-GB" dirty="0"/>
              <a:t>Boom Reader is our ‘online’ reading record.</a:t>
            </a:r>
          </a:p>
          <a:p>
            <a:endParaRPr lang="en-GB" dirty="0"/>
          </a:p>
          <a:p>
            <a:r>
              <a:rPr lang="en-GB" dirty="0"/>
              <a:t>It is an opportunity for you to record the range of texts your child is reading at home and any words/skills your child is needing a bit more help with. </a:t>
            </a:r>
          </a:p>
          <a:p>
            <a:endParaRPr lang="en-GB" dirty="0"/>
          </a:p>
          <a:p>
            <a:r>
              <a:rPr lang="en-GB" dirty="0"/>
              <a:t>It is important to encourage your children to read 3 times a week. </a:t>
            </a:r>
            <a:r>
              <a:rPr lang="en-GB" b="1" dirty="0"/>
              <a:t>Reading books from school can be supplemented with books from home.</a:t>
            </a:r>
          </a:p>
          <a:p>
            <a:endParaRPr lang="en-GB" b="1" dirty="0"/>
          </a:p>
          <a:p>
            <a:endParaRPr lang="en-GB" b="1" dirty="0"/>
          </a:p>
          <a:p>
            <a:r>
              <a:rPr lang="en-GB" sz="600" dirty="0"/>
              <a:t>https://vimeo.com/832277036?share=copy&amp;turnstile=0.OV_caLPTjyVU8bzK3xs1aANhIUTClTiaAQPYfSOCSryW8teZT9loLq_GIMXxUmcWYMTi-dFn9U9riJ2RuWivUQtb7yR_8ptrMCqZtJEECTavVzQ2ayDYLo--Xz4Kl5xsZfjJhfEHV4Ij6Zx1W4coL4ekqdSsLpJjGsJqSy5CNvNYm_4kcpSyPB4wnx4z4rQ3nRFx3ISoGW5fzSHGafvqOi7ImRPY8dVxuX0lhWllVVuojlfYVAFCiC9DmqgQWWpCtDBBYbo77IA76VNzTFn7l7SJ-XwFeu1I3abg0jL-FMGzzz0uDmNa9L-2J_e9M8atLgaX8JM0BDfdIXtfsRq5McVvLtNglztliNkfLZz2rQFhkOne2Dpk70UiYKHt4KAxASUF8WVKY34w-qCf6ozG_RozcqgIkmy5p-0_n28dD1_1vQu-TUVayYfdWdBi4N9FLAj1mngcPdgdDi-8a007S4q_l-Ytx7UmwxCM1hklP75aNF_t1Mc5YeSylAKzYi_9M_w5Tjz9idDAPASfQYo5BdhyN3WYNYLqR6ql38Je57J4rKlbtMKsUN6Yoc2XdortxxoF3wC0O8aLBps95tQjhMvMnSmMMeFjAM7pVMkjhSptRr-_9XYX-QyrTQrLutbKYw1-RdovdZSBADabgWyeLvAXItaxKXbNT_NiSZZwjP5EXj1IFQoz-y-IRj-sz2OgHAH1-BsUglFnef6R5KlqNRx4hl21rS_9FWQ3u2CWkY0.YfBRzpaz_Ka_vxabz2Jnuw.565e53191d5d081e654379ff06799a853c350cb0f26b667d3c434bd684dfdd2f</a:t>
            </a:r>
          </a:p>
        </p:txBody>
      </p:sp>
      <p:pic>
        <p:nvPicPr>
          <p:cNvPr id="11" name="Picture 10"/>
          <p:cNvPicPr>
            <a:picLocks noChangeAspect="1"/>
          </p:cNvPicPr>
          <p:nvPr/>
        </p:nvPicPr>
        <p:blipFill>
          <a:blip r:embed="rId2"/>
          <a:stretch>
            <a:fillRect/>
          </a:stretch>
        </p:blipFill>
        <p:spPr>
          <a:xfrm>
            <a:off x="993678" y="68007"/>
            <a:ext cx="920576" cy="1463167"/>
          </a:xfrm>
          <a:prstGeom prst="rect">
            <a:avLst/>
          </a:prstGeom>
        </p:spPr>
      </p:pic>
    </p:spTree>
    <p:extLst>
      <p:ext uri="{BB962C8B-B14F-4D97-AF65-F5344CB8AC3E}">
        <p14:creationId xmlns:p14="http://schemas.microsoft.com/office/powerpoint/2010/main" val="15213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1764" y="284672"/>
            <a:ext cx="8290776" cy="1115945"/>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Literacy Skills- </a:t>
            </a:r>
            <a:r>
              <a:rPr lang="en-GB" b="1" u="sng" dirty="0"/>
              <a:t>Writing – Non negotiables</a:t>
            </a:r>
          </a:p>
        </p:txBody>
      </p:sp>
      <p:pic>
        <p:nvPicPr>
          <p:cNvPr id="8" name="Picture 7"/>
          <p:cNvPicPr>
            <a:picLocks noChangeAspect="1"/>
          </p:cNvPicPr>
          <p:nvPr/>
        </p:nvPicPr>
        <p:blipFill>
          <a:blip r:embed="rId2"/>
          <a:stretch>
            <a:fillRect/>
          </a:stretch>
        </p:blipFill>
        <p:spPr>
          <a:xfrm>
            <a:off x="169956" y="165503"/>
            <a:ext cx="1225134" cy="1635617"/>
          </a:xfrm>
          <a:prstGeom prst="rect">
            <a:avLst/>
          </a:prstGeom>
        </p:spPr>
      </p:pic>
      <p:sp>
        <p:nvSpPr>
          <p:cNvPr id="9" name="TextBox 8"/>
          <p:cNvSpPr txBox="1"/>
          <p:nvPr/>
        </p:nvSpPr>
        <p:spPr>
          <a:xfrm>
            <a:off x="1681764" y="2252212"/>
            <a:ext cx="8511863"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Use continuous cursive script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Correct mistakes with a red pen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Cross out using one neat line </a:t>
            </a:r>
          </a:p>
          <a:p>
            <a:pPr marL="285750" indent="-285750">
              <a:buFont typeface="Arial" panose="020B0604020202020204" pitchFamily="34" charset="0"/>
              <a:buChar char="•"/>
            </a:pPr>
            <a:endParaRPr lang="en-GB" sz="2400" dirty="0"/>
          </a:p>
          <a:p>
            <a:r>
              <a:rPr lang="en-GB" sz="2400" dirty="0"/>
              <a:t>These will be adapted or added to depending on the children's needs. </a:t>
            </a:r>
          </a:p>
          <a:p>
            <a:endParaRPr lang="en-GB" sz="2400" dirty="0"/>
          </a:p>
        </p:txBody>
      </p:sp>
    </p:spTree>
    <p:extLst>
      <p:ext uri="{BB962C8B-B14F-4D97-AF65-F5344CB8AC3E}">
        <p14:creationId xmlns:p14="http://schemas.microsoft.com/office/powerpoint/2010/main" val="13841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1764" y="284672"/>
            <a:ext cx="8290776" cy="1115945"/>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Literacy Skills- </a:t>
            </a:r>
            <a:r>
              <a:rPr lang="en-GB" b="1" u="sng" dirty="0"/>
              <a:t>Writing – Non negotiables</a:t>
            </a:r>
          </a:p>
        </p:txBody>
      </p:sp>
      <p:pic>
        <p:nvPicPr>
          <p:cNvPr id="8" name="Picture 7"/>
          <p:cNvPicPr>
            <a:picLocks noChangeAspect="1"/>
          </p:cNvPicPr>
          <p:nvPr/>
        </p:nvPicPr>
        <p:blipFill>
          <a:blip r:embed="rId2"/>
          <a:stretch>
            <a:fillRect/>
          </a:stretch>
        </p:blipFill>
        <p:spPr>
          <a:xfrm>
            <a:off x="169956" y="165503"/>
            <a:ext cx="1225134" cy="1635617"/>
          </a:xfrm>
          <a:prstGeom prst="rect">
            <a:avLst/>
          </a:prstGeom>
        </p:spPr>
      </p:pic>
      <p:sp>
        <p:nvSpPr>
          <p:cNvPr id="9" name="TextBox 8"/>
          <p:cNvSpPr txBox="1"/>
          <p:nvPr/>
        </p:nvSpPr>
        <p:spPr>
          <a:xfrm>
            <a:off x="1681764" y="2252212"/>
            <a:ext cx="8511863" cy="2308324"/>
          </a:xfrm>
          <a:prstGeom prst="rect">
            <a:avLst/>
          </a:prstGeom>
          <a:noFill/>
        </p:spPr>
        <p:txBody>
          <a:bodyPr wrap="square" rtlCol="0">
            <a:spAutoFit/>
          </a:bodyPr>
          <a:lstStyle/>
          <a:p>
            <a:r>
              <a:rPr lang="en-GB" sz="2400" dirty="0"/>
              <a:t>Spelling ‘tests’ are now SPAG sessions in school.</a:t>
            </a:r>
          </a:p>
          <a:p>
            <a:endParaRPr lang="en-GB" sz="2400" dirty="0"/>
          </a:p>
          <a:p>
            <a:r>
              <a:rPr lang="en-GB" sz="2400" dirty="0"/>
              <a:t>There will no longer be set spellings for </a:t>
            </a:r>
            <a:r>
              <a:rPr lang="en-GB" sz="2400"/>
              <a:t>home learning.</a:t>
            </a:r>
            <a:endParaRPr lang="en-GB" sz="2400" dirty="0"/>
          </a:p>
          <a:p>
            <a:endParaRPr lang="en-GB" sz="2400" dirty="0"/>
          </a:p>
          <a:p>
            <a:r>
              <a:rPr lang="en-GB" sz="2400" dirty="0"/>
              <a:t>The children will be explicitly taught to spell words from the curriculum in school.</a:t>
            </a:r>
          </a:p>
        </p:txBody>
      </p:sp>
    </p:spTree>
    <p:extLst>
      <p:ext uri="{BB962C8B-B14F-4D97-AF65-F5344CB8AC3E}">
        <p14:creationId xmlns:p14="http://schemas.microsoft.com/office/powerpoint/2010/main" val="133829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491" y="262095"/>
            <a:ext cx="4287591" cy="832928"/>
          </a:xfrm>
        </p:spPr>
        <p:style>
          <a:lnRef idx="2">
            <a:schemeClr val="dk1"/>
          </a:lnRef>
          <a:fillRef idx="1">
            <a:schemeClr val="lt1"/>
          </a:fillRef>
          <a:effectRef idx="0">
            <a:schemeClr val="dk1"/>
          </a:effectRef>
          <a:fontRef idx="minor">
            <a:schemeClr val="dk1"/>
          </a:fontRef>
        </p:style>
        <p:txBody>
          <a:bodyPr>
            <a:normAutofit/>
          </a:bodyPr>
          <a:lstStyle/>
          <a:p>
            <a:r>
              <a:rPr lang="en-GB" dirty="0"/>
              <a:t>Writing- </a:t>
            </a:r>
            <a:r>
              <a:rPr lang="en-GB" b="1" u="sng" dirty="0"/>
              <a:t>Grammar</a:t>
            </a:r>
          </a:p>
        </p:txBody>
      </p:sp>
      <p:sp>
        <p:nvSpPr>
          <p:cNvPr id="4" name="TextBox 3"/>
          <p:cNvSpPr txBox="1"/>
          <p:nvPr/>
        </p:nvSpPr>
        <p:spPr>
          <a:xfrm>
            <a:off x="379534" y="1725768"/>
            <a:ext cx="11359167" cy="4524315"/>
          </a:xfrm>
          <a:prstGeom prst="rect">
            <a:avLst/>
          </a:prstGeom>
          <a:noFill/>
        </p:spPr>
        <p:txBody>
          <a:bodyPr wrap="square" rtlCol="0">
            <a:spAutoFit/>
          </a:bodyPr>
          <a:lstStyle/>
          <a:p>
            <a:r>
              <a:rPr lang="en-GB" sz="3600" dirty="0">
                <a:latin typeface="Berlin Sans FB" panose="020E0602020502020306" pitchFamily="34" charset="0"/>
              </a:rPr>
              <a:t>Key grammar for year 2 </a:t>
            </a:r>
          </a:p>
          <a:p>
            <a:endParaRPr lang="en-GB" sz="3600" dirty="0">
              <a:latin typeface="Berlin Sans FB" panose="020E0602020502020306" pitchFamily="34" charset="0"/>
            </a:endParaRPr>
          </a:p>
          <a:p>
            <a:pPr marL="285750" indent="-285750">
              <a:buFont typeface="Arial" panose="020B0604020202020204" pitchFamily="34" charset="0"/>
              <a:buChar char="•"/>
            </a:pPr>
            <a:r>
              <a:rPr lang="en-GB" sz="3600" dirty="0">
                <a:solidFill>
                  <a:srgbClr val="FF0000"/>
                </a:solidFill>
                <a:latin typeface="Berlin Sans FB" panose="020E0602020502020306" pitchFamily="34" charset="0"/>
              </a:rPr>
              <a:t>Conjunctions</a:t>
            </a:r>
            <a:r>
              <a:rPr lang="en-GB" sz="3600" dirty="0">
                <a:latin typeface="Berlin Sans FB" panose="020E0602020502020306" pitchFamily="34" charset="0"/>
              </a:rPr>
              <a:t>: or, and, but, when, if, that, because</a:t>
            </a:r>
          </a:p>
          <a:p>
            <a:pPr marL="285750" indent="-285750">
              <a:buFont typeface="Arial" panose="020B0604020202020204" pitchFamily="34" charset="0"/>
              <a:buChar char="•"/>
            </a:pPr>
            <a:r>
              <a:rPr lang="en-GB" sz="3600" dirty="0">
                <a:solidFill>
                  <a:srgbClr val="FF0000"/>
                </a:solidFill>
                <a:latin typeface="Berlin Sans FB" panose="020E0602020502020306" pitchFamily="34" charset="0"/>
              </a:rPr>
              <a:t>Adjectives, nouns, expanded/noun phrases- </a:t>
            </a:r>
            <a:r>
              <a:rPr lang="en-GB" sz="3600" dirty="0">
                <a:latin typeface="Berlin Sans FB" panose="020E0602020502020306" pitchFamily="34" charset="0"/>
              </a:rPr>
              <a:t>The sharp pencil</a:t>
            </a:r>
          </a:p>
          <a:p>
            <a:pPr marL="285750" indent="-285750">
              <a:buFont typeface="Arial" panose="020B0604020202020204" pitchFamily="34" charset="0"/>
              <a:buChar char="•"/>
            </a:pPr>
            <a:r>
              <a:rPr lang="en-GB" sz="3600" dirty="0">
                <a:solidFill>
                  <a:srgbClr val="FF0000"/>
                </a:solidFill>
                <a:latin typeface="Berlin Sans FB" panose="020E0602020502020306" pitchFamily="34" charset="0"/>
              </a:rPr>
              <a:t>Verbs, adverbs- </a:t>
            </a:r>
            <a:r>
              <a:rPr lang="en-GB" sz="3600" dirty="0">
                <a:latin typeface="Berlin Sans FB" panose="020E0602020502020306" pitchFamily="34" charset="0"/>
              </a:rPr>
              <a:t>ran quickly</a:t>
            </a:r>
          </a:p>
          <a:p>
            <a:pPr marL="285750" indent="-285750">
              <a:buFont typeface="Arial" panose="020B0604020202020204" pitchFamily="34" charset="0"/>
              <a:buChar char="•"/>
            </a:pPr>
            <a:endParaRPr lang="en-GB" sz="3600" dirty="0">
              <a:latin typeface="Berlin Sans FB" panose="020E0602020502020306" pitchFamily="34" charset="0"/>
            </a:endParaRPr>
          </a:p>
          <a:p>
            <a:endParaRPr lang="en-GB" sz="3600" dirty="0">
              <a:latin typeface="Berlin Sans FB" panose="020E0602020502020306" pitchFamily="34" charset="0"/>
            </a:endParaRPr>
          </a:p>
        </p:txBody>
      </p:sp>
      <p:sp>
        <p:nvSpPr>
          <p:cNvPr id="5" name="Rectangle 4"/>
          <p:cNvSpPr/>
          <p:nvPr/>
        </p:nvSpPr>
        <p:spPr>
          <a:xfrm>
            <a:off x="1629483" y="5678440"/>
            <a:ext cx="7630427" cy="369332"/>
          </a:xfrm>
          <a:prstGeom prst="rect">
            <a:avLst/>
          </a:prstGeom>
        </p:spPr>
        <p:txBody>
          <a:bodyPr wrap="square">
            <a:spAutoFit/>
          </a:bodyPr>
          <a:lstStyle/>
          <a:p>
            <a:r>
              <a:rPr lang="en-GB" dirty="0"/>
              <a:t>www.theschoolrun.com/primary-grammar-glossary-for-parents</a:t>
            </a:r>
          </a:p>
        </p:txBody>
      </p:sp>
    </p:spTree>
    <p:extLst>
      <p:ext uri="{BB962C8B-B14F-4D97-AF65-F5344CB8AC3E}">
        <p14:creationId xmlns:p14="http://schemas.microsoft.com/office/powerpoint/2010/main" val="148715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815942" y="324974"/>
            <a:ext cx="5557233" cy="769729"/>
          </a:xfrm>
        </p:spPr>
        <p:style>
          <a:lnRef idx="2">
            <a:schemeClr val="dk1"/>
          </a:lnRef>
          <a:fillRef idx="1">
            <a:schemeClr val="lt1"/>
          </a:fillRef>
          <a:effectRef idx="0">
            <a:schemeClr val="dk1"/>
          </a:effectRef>
          <a:fontRef idx="minor">
            <a:schemeClr val="dk1"/>
          </a:fontRef>
        </p:style>
        <p:txBody>
          <a:bodyPr>
            <a:normAutofit/>
          </a:bodyPr>
          <a:lstStyle/>
          <a:p>
            <a:r>
              <a:rPr lang="en-GB" dirty="0"/>
              <a:t>Literacy Skills-</a:t>
            </a:r>
            <a:r>
              <a:rPr lang="en-GB" b="1" u="sng" dirty="0"/>
              <a:t> Phonics</a:t>
            </a:r>
          </a:p>
        </p:txBody>
      </p:sp>
      <p:sp>
        <p:nvSpPr>
          <p:cNvPr id="19" name="TextBox 18"/>
          <p:cNvSpPr txBox="1"/>
          <p:nvPr/>
        </p:nvSpPr>
        <p:spPr>
          <a:xfrm>
            <a:off x="754730" y="2080804"/>
            <a:ext cx="10682539" cy="2862322"/>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a:t>Phonics at St. John’s is taught in line with the Monster Phonics scheme of work.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Phonics is taught 5 times a week in class.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Year 2 focuses on Phase Six phonics from the letters and sounds scheme.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They should be able to read many familiar words automatically. When they come across unfamiliar words they should in many cases be able to decode them quickly and quietly using their well-developed sounding and blending skills. </a:t>
            </a:r>
          </a:p>
        </p:txBody>
      </p:sp>
      <p:pic>
        <p:nvPicPr>
          <p:cNvPr id="23" name="Picture 22"/>
          <p:cNvPicPr>
            <a:picLocks noChangeAspect="1"/>
          </p:cNvPicPr>
          <p:nvPr/>
        </p:nvPicPr>
        <p:blipFill>
          <a:blip r:embed="rId2"/>
          <a:stretch>
            <a:fillRect/>
          </a:stretch>
        </p:blipFill>
        <p:spPr>
          <a:xfrm>
            <a:off x="691031" y="284870"/>
            <a:ext cx="1537014" cy="849938"/>
          </a:xfrm>
          <a:prstGeom prst="rect">
            <a:avLst/>
          </a:prstGeom>
        </p:spPr>
      </p:pic>
    </p:spTree>
    <p:extLst>
      <p:ext uri="{BB962C8B-B14F-4D97-AF65-F5344CB8AC3E}">
        <p14:creationId xmlns:p14="http://schemas.microsoft.com/office/powerpoint/2010/main" val="344070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815942" y="324974"/>
            <a:ext cx="5557233" cy="769729"/>
          </a:xfrm>
        </p:spPr>
        <p:style>
          <a:lnRef idx="2">
            <a:schemeClr val="dk1"/>
          </a:lnRef>
          <a:fillRef idx="1">
            <a:schemeClr val="lt1"/>
          </a:fillRef>
          <a:effectRef idx="0">
            <a:schemeClr val="dk1"/>
          </a:effectRef>
          <a:fontRef idx="minor">
            <a:schemeClr val="dk1"/>
          </a:fontRef>
        </p:style>
        <p:txBody>
          <a:bodyPr>
            <a:normAutofit/>
          </a:bodyPr>
          <a:lstStyle/>
          <a:p>
            <a:r>
              <a:rPr lang="en-GB" dirty="0"/>
              <a:t>Literacy Skills-</a:t>
            </a:r>
            <a:r>
              <a:rPr lang="en-GB" b="1" u="sng" dirty="0"/>
              <a:t> Phonics</a:t>
            </a:r>
          </a:p>
        </p:txBody>
      </p:sp>
      <p:pic>
        <p:nvPicPr>
          <p:cNvPr id="23" name="Picture 22"/>
          <p:cNvPicPr>
            <a:picLocks noChangeAspect="1"/>
          </p:cNvPicPr>
          <p:nvPr/>
        </p:nvPicPr>
        <p:blipFill>
          <a:blip r:embed="rId2"/>
          <a:stretch>
            <a:fillRect/>
          </a:stretch>
        </p:blipFill>
        <p:spPr>
          <a:xfrm>
            <a:off x="691031" y="284870"/>
            <a:ext cx="1537014" cy="849938"/>
          </a:xfrm>
          <a:prstGeom prst="rect">
            <a:avLst/>
          </a:prstGeom>
        </p:spPr>
      </p:pic>
      <p:pic>
        <p:nvPicPr>
          <p:cNvPr id="5" name="Picture 4">
            <a:extLst>
              <a:ext uri="{FF2B5EF4-FFF2-40B4-BE49-F238E27FC236}">
                <a16:creationId xmlns:a16="http://schemas.microsoft.com/office/drawing/2014/main" id="{46A79B1E-EC5F-0FDC-9ADD-39D47407907D}"/>
              </a:ext>
            </a:extLst>
          </p:cNvPr>
          <p:cNvPicPr>
            <a:picLocks noChangeAspect="1"/>
          </p:cNvPicPr>
          <p:nvPr/>
        </p:nvPicPr>
        <p:blipFill>
          <a:blip r:embed="rId3"/>
          <a:stretch>
            <a:fillRect/>
          </a:stretch>
        </p:blipFill>
        <p:spPr>
          <a:xfrm>
            <a:off x="1852246" y="1399460"/>
            <a:ext cx="6745853" cy="5308693"/>
          </a:xfrm>
          <a:prstGeom prst="rect">
            <a:avLst/>
          </a:prstGeom>
        </p:spPr>
      </p:pic>
      <p:sp>
        <p:nvSpPr>
          <p:cNvPr id="2" name="Oval 1">
            <a:extLst>
              <a:ext uri="{FF2B5EF4-FFF2-40B4-BE49-F238E27FC236}">
                <a16:creationId xmlns:a16="http://schemas.microsoft.com/office/drawing/2014/main" id="{29066C4C-97BB-478A-E384-A690ECE05523}"/>
              </a:ext>
            </a:extLst>
          </p:cNvPr>
          <p:cNvSpPr/>
          <p:nvPr/>
        </p:nvSpPr>
        <p:spPr>
          <a:xfrm>
            <a:off x="2228045" y="4700953"/>
            <a:ext cx="3363863" cy="51581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667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46430" y="274974"/>
            <a:ext cx="6443024" cy="699780"/>
          </a:xfrm>
        </p:spPr>
        <p:style>
          <a:lnRef idx="2">
            <a:schemeClr val="dk1"/>
          </a:lnRef>
          <a:fillRef idx="1">
            <a:schemeClr val="lt1"/>
          </a:fillRef>
          <a:effectRef idx="0">
            <a:schemeClr val="dk1"/>
          </a:effectRef>
          <a:fontRef idx="minor">
            <a:schemeClr val="dk1"/>
          </a:fontRef>
        </p:style>
        <p:txBody>
          <a:bodyPr>
            <a:normAutofit/>
          </a:bodyPr>
          <a:lstStyle/>
          <a:p>
            <a:r>
              <a:rPr lang="en-GB" dirty="0"/>
              <a:t>Literacy Skills - </a:t>
            </a:r>
            <a:r>
              <a:rPr lang="en-GB" b="1" u="sng" dirty="0"/>
              <a:t>Handwriting</a:t>
            </a:r>
          </a:p>
        </p:txBody>
      </p:sp>
      <p:sp>
        <p:nvSpPr>
          <p:cNvPr id="5" name="TextBox 4"/>
          <p:cNvSpPr txBox="1"/>
          <p:nvPr/>
        </p:nvSpPr>
        <p:spPr>
          <a:xfrm>
            <a:off x="1590547" y="1308291"/>
            <a:ext cx="9504608" cy="523220"/>
          </a:xfrm>
          <a:prstGeom prst="rect">
            <a:avLst/>
          </a:prstGeom>
          <a:noFill/>
        </p:spPr>
        <p:txBody>
          <a:bodyPr wrap="square" rtlCol="0">
            <a:spAutoFit/>
          </a:bodyPr>
          <a:lstStyle/>
          <a:p>
            <a:r>
              <a:rPr lang="en-GB" sz="2800" b="1" dirty="0"/>
              <a:t>We are using a </a:t>
            </a:r>
            <a:r>
              <a:rPr lang="en-GB" sz="2800" b="1" u="sng" dirty="0"/>
              <a:t>Continuous Cursive </a:t>
            </a:r>
            <a:r>
              <a:rPr lang="en-GB" sz="2800" b="1" dirty="0"/>
              <a:t>handwriting style.</a:t>
            </a:r>
          </a:p>
        </p:txBody>
      </p:sp>
      <p:sp>
        <p:nvSpPr>
          <p:cNvPr id="8" name="TextBox 7"/>
          <p:cNvSpPr txBox="1"/>
          <p:nvPr/>
        </p:nvSpPr>
        <p:spPr>
          <a:xfrm>
            <a:off x="790440" y="5730036"/>
            <a:ext cx="10890697" cy="646331"/>
          </a:xfrm>
          <a:prstGeom prst="rect">
            <a:avLst/>
          </a:prstGeom>
          <a:solidFill>
            <a:schemeClr val="accent2">
              <a:lumMod val="20000"/>
              <a:lumOff val="80000"/>
            </a:schemeClr>
          </a:solidFill>
        </p:spPr>
        <p:txBody>
          <a:bodyPr wrap="square" rtlCol="0">
            <a:spAutoFit/>
          </a:bodyPr>
          <a:lstStyle/>
          <a:p>
            <a:r>
              <a:rPr lang="en-GB" b="1" u="sng" dirty="0"/>
              <a:t>Opportunities for Handwriting  </a:t>
            </a:r>
          </a:p>
          <a:p>
            <a:r>
              <a:rPr lang="en-GB" dirty="0"/>
              <a:t>4 times a week in class - modelled by the class teacher.</a:t>
            </a:r>
          </a:p>
        </p:txBody>
      </p:sp>
      <p:sp>
        <p:nvSpPr>
          <p:cNvPr id="9" name="Rectangle 8"/>
          <p:cNvSpPr/>
          <p:nvPr/>
        </p:nvSpPr>
        <p:spPr>
          <a:xfrm>
            <a:off x="790440" y="2344494"/>
            <a:ext cx="10890697" cy="2862322"/>
          </a:xfrm>
          <a:prstGeom prst="rect">
            <a:avLst/>
          </a:prstGeom>
          <a:solidFill>
            <a:schemeClr val="accent2">
              <a:lumMod val="20000"/>
              <a:lumOff val="80000"/>
            </a:schemeClr>
          </a:solidFill>
        </p:spPr>
        <p:txBody>
          <a:bodyPr wrap="square">
            <a:spAutoFit/>
          </a:bodyPr>
          <a:lstStyle/>
          <a:p>
            <a:pPr>
              <a:spcAft>
                <a:spcPts val="0"/>
              </a:spcAft>
            </a:pPr>
            <a:r>
              <a:rPr lang="en-GB" b="1" u="sng" dirty="0">
                <a:solidFill>
                  <a:srgbClr val="FF0000"/>
                </a:solidFill>
                <a:effectLst/>
                <a:latin typeface="NTPreCursivef" panose="03000400000000000000" pitchFamily="66" charset="0"/>
                <a:ea typeface="Calibri" panose="020F0502020204030204" pitchFamily="34" charset="0"/>
                <a:cs typeface="Times New Roman" panose="02020603050405020304" pitchFamily="18" charset="0"/>
              </a:rPr>
              <a:t>Cursive writing helps: </a:t>
            </a:r>
            <a:endParaRPr lang="en-GB" sz="1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NTPreCursivef" panose="03000400000000000000" pitchFamily="66" charset="0"/>
                <a:ea typeface="Calibri" panose="020F0502020204030204" pitchFamily="34" charset="0"/>
                <a:cs typeface="Times New Roman" panose="02020603050405020304" pitchFamily="18" charset="0"/>
              </a:rPr>
              <a:t>Minimise confusion for the child as every letter starts on the line with an entry stroke and leads out with an exit stroke.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NTPreCursivef" panose="03000400000000000000" pitchFamily="66" charset="0"/>
                <a:ea typeface="Calibri" panose="020F0502020204030204" pitchFamily="34" charset="0"/>
                <a:cs typeface="Times New Roman" panose="02020603050405020304" pitchFamily="18" charset="0"/>
              </a:rPr>
              <a:t>It aids the left to right movements through each word across the page and helps develop a child's visual memory.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NTPreCursivef" panose="03000400000000000000" pitchFamily="66" charset="0"/>
                <a:ea typeface="Calibri" panose="020F0502020204030204" pitchFamily="34" charset="0"/>
                <a:cs typeface="Times New Roman" panose="02020603050405020304" pitchFamily="18" charset="0"/>
              </a:rPr>
              <a:t>It helps sequencing and prevents reversals, inversions and omissions.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NTPreCursivef" panose="03000400000000000000" pitchFamily="66" charset="0"/>
                <a:ea typeface="Calibri" panose="020F0502020204030204" pitchFamily="34" charset="0"/>
                <a:cs typeface="Times New Roman" panose="02020603050405020304" pitchFamily="18" charset="0"/>
              </a:rPr>
              <a:t>It aids legibility, especially for those with motor and spatial difficulties, providing a motor training programme.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effectLst/>
                <a:latin typeface="NTPreCursivef" panose="03000400000000000000" pitchFamily="66" charset="0"/>
                <a:ea typeface="Calibri" panose="020F0502020204030204" pitchFamily="34" charset="0"/>
                <a:cs typeface="Times New Roman" panose="02020603050405020304" pitchFamily="18" charset="0"/>
              </a:rPr>
              <a:t>Form spacing between words as the child develops whole word awareness.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effectLst/>
                <a:latin typeface="NTPreCursivef" panose="03000400000000000000"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effectLst/>
                <a:latin typeface="NTPreCursivef" panose="03000400000000000000" pitchFamily="66" charset="0"/>
                <a:ea typeface="Calibri" panose="020F0502020204030204" pitchFamily="34" charset="0"/>
                <a:cs typeface="Times New Roman" panose="02020603050405020304" pitchFamily="18" charset="0"/>
              </a:rPr>
              <a:t>A continuous cursive style of handwriting is recommended by the </a:t>
            </a:r>
            <a:r>
              <a:rPr lang="en-GB" b="1" dirty="0">
                <a:effectLst/>
                <a:latin typeface="NTPreCursivef" panose="03000400000000000000" pitchFamily="66" charset="0"/>
                <a:ea typeface="Calibri" panose="020F0502020204030204" pitchFamily="34" charset="0"/>
                <a:cs typeface="Times New Roman" panose="02020603050405020304" pitchFamily="18" charset="0"/>
              </a:rPr>
              <a:t>British Dyslexia Association.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323360" y="205226"/>
            <a:ext cx="1176876" cy="1103065"/>
          </a:xfrm>
          <a:prstGeom prst="rect">
            <a:avLst/>
          </a:prstGeom>
        </p:spPr>
      </p:pic>
    </p:spTree>
    <p:extLst>
      <p:ext uri="{BB962C8B-B14F-4D97-AF65-F5344CB8AC3E}">
        <p14:creationId xmlns:p14="http://schemas.microsoft.com/office/powerpoint/2010/main" val="11555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a:xfrm>
            <a:off x="3593206" y="424908"/>
            <a:ext cx="3837904" cy="755338"/>
          </a:xfrm>
        </p:spPr>
        <p:style>
          <a:lnRef idx="2">
            <a:schemeClr val="dk1"/>
          </a:lnRef>
          <a:fillRef idx="1">
            <a:schemeClr val="lt1"/>
          </a:fillRef>
          <a:effectRef idx="0">
            <a:schemeClr val="dk1"/>
          </a:effectRef>
          <a:fontRef idx="minor">
            <a:schemeClr val="dk1"/>
          </a:fontRef>
        </p:style>
        <p:txBody>
          <a:bodyPr>
            <a:normAutofit/>
          </a:bodyPr>
          <a:lstStyle/>
          <a:p>
            <a:r>
              <a:rPr lang="en-GB" dirty="0"/>
              <a:t>Maths – </a:t>
            </a:r>
            <a:r>
              <a:rPr lang="en-GB" b="1" u="sng" dirty="0"/>
              <a:t>Addition</a:t>
            </a:r>
          </a:p>
        </p:txBody>
      </p:sp>
      <p:sp>
        <p:nvSpPr>
          <p:cNvPr id="7" name="TextBox 6"/>
          <p:cNvSpPr txBox="1"/>
          <p:nvPr/>
        </p:nvSpPr>
        <p:spPr>
          <a:xfrm>
            <a:off x="581268" y="2472744"/>
            <a:ext cx="3837904" cy="1687132"/>
          </a:xfrm>
          <a:prstGeom prst="rect">
            <a:avLst/>
          </a:prstGeom>
          <a:noFill/>
        </p:spPr>
        <p:txBody>
          <a:bodyPr wrap="square" rtlCol="0">
            <a:spAutoFit/>
          </a:bodyPr>
          <a:lstStyle/>
          <a:p>
            <a:endParaRPr lang="en-GB" dirty="0"/>
          </a:p>
        </p:txBody>
      </p:sp>
      <p:sp>
        <p:nvSpPr>
          <p:cNvPr id="8" name="TextBox 7"/>
          <p:cNvSpPr txBox="1"/>
          <p:nvPr/>
        </p:nvSpPr>
        <p:spPr>
          <a:xfrm>
            <a:off x="733668" y="2625144"/>
            <a:ext cx="3837904" cy="1687132"/>
          </a:xfrm>
          <a:prstGeom prst="rect">
            <a:avLst/>
          </a:prstGeom>
          <a:noFill/>
        </p:spPr>
        <p:txBody>
          <a:bodyPr wrap="square" rtlCol="0">
            <a:spAutoFit/>
          </a:bodyPr>
          <a:lstStyle/>
          <a:p>
            <a:endParaRPr lang="en-GB" dirty="0"/>
          </a:p>
        </p:txBody>
      </p:sp>
      <p:sp>
        <p:nvSpPr>
          <p:cNvPr id="3" name="TextBox 2"/>
          <p:cNvSpPr txBox="1"/>
          <p:nvPr/>
        </p:nvSpPr>
        <p:spPr>
          <a:xfrm>
            <a:off x="5512158" y="2472744"/>
            <a:ext cx="4494727" cy="1944710"/>
          </a:xfrm>
          <a:prstGeom prst="rect">
            <a:avLst/>
          </a:prstGeom>
          <a:noFill/>
        </p:spPr>
        <p:txBody>
          <a:bodyPr wrap="square" rtlCol="0">
            <a:spAutoFit/>
          </a:bodyPr>
          <a:lstStyle/>
          <a:p>
            <a:endParaRPr lang="en-GB" dirty="0"/>
          </a:p>
        </p:txBody>
      </p:sp>
      <p:sp>
        <p:nvSpPr>
          <p:cNvPr id="4" name="TextBox 3"/>
          <p:cNvSpPr txBox="1"/>
          <p:nvPr/>
        </p:nvSpPr>
        <p:spPr>
          <a:xfrm>
            <a:off x="733668" y="2472744"/>
            <a:ext cx="3685504" cy="1839532"/>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46618F77-02C4-91BD-23BD-A604565011FF}"/>
              </a:ext>
            </a:extLst>
          </p:cNvPr>
          <p:cNvPicPr>
            <a:picLocks noChangeAspect="1"/>
          </p:cNvPicPr>
          <p:nvPr/>
        </p:nvPicPr>
        <p:blipFill>
          <a:blip r:embed="rId2"/>
          <a:stretch>
            <a:fillRect/>
          </a:stretch>
        </p:blipFill>
        <p:spPr>
          <a:xfrm>
            <a:off x="1633977" y="1365955"/>
            <a:ext cx="8061161" cy="5266893"/>
          </a:xfrm>
          <a:prstGeom prst="rect">
            <a:avLst/>
          </a:prstGeom>
        </p:spPr>
      </p:pic>
    </p:spTree>
    <p:extLst>
      <p:ext uri="{BB962C8B-B14F-4D97-AF65-F5344CB8AC3E}">
        <p14:creationId xmlns:p14="http://schemas.microsoft.com/office/powerpoint/2010/main" val="116997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21461" y="342401"/>
            <a:ext cx="3860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t>Maths - </a:t>
            </a:r>
            <a:r>
              <a:rPr lang="en-GB" sz="3200" b="1" u="sng" dirty="0"/>
              <a:t>Subtraction</a:t>
            </a:r>
          </a:p>
        </p:txBody>
      </p:sp>
      <p:pic>
        <p:nvPicPr>
          <p:cNvPr id="8" name="Picture 7"/>
          <p:cNvPicPr/>
          <p:nvPr/>
        </p:nvPicPr>
        <p:blipFill rotWithShape="1">
          <a:blip r:embed="rId2"/>
          <a:srcRect l="22380" t="49655" r="26434" b="23547"/>
          <a:stretch/>
        </p:blipFill>
        <p:spPr bwMode="auto">
          <a:xfrm>
            <a:off x="3021550" y="1663700"/>
            <a:ext cx="5996305" cy="17653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24596" t="38621" r="32861" b="32217"/>
          <a:stretch/>
        </p:blipFill>
        <p:spPr bwMode="auto">
          <a:xfrm>
            <a:off x="3036711" y="4031288"/>
            <a:ext cx="5350422" cy="2326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532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3899" y="359817"/>
            <a:ext cx="500816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t>Maths - </a:t>
            </a:r>
            <a:r>
              <a:rPr lang="en-GB" sz="3200" b="1" u="sng" dirty="0"/>
              <a:t>Multiplication</a:t>
            </a:r>
          </a:p>
        </p:txBody>
      </p:sp>
      <p:pic>
        <p:nvPicPr>
          <p:cNvPr id="7" name="Picture 6"/>
          <p:cNvPicPr/>
          <p:nvPr/>
        </p:nvPicPr>
        <p:blipFill rotWithShape="1">
          <a:blip r:embed="rId2"/>
          <a:srcRect l="17283" t="71330" r="16908" b="8178"/>
          <a:stretch/>
        </p:blipFill>
        <p:spPr bwMode="auto">
          <a:xfrm>
            <a:off x="2983622" y="1699845"/>
            <a:ext cx="6458981" cy="143479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18169" t="41380" r="19344" b="26305"/>
          <a:stretch/>
        </p:blipFill>
        <p:spPr bwMode="auto">
          <a:xfrm>
            <a:off x="2983622" y="4040218"/>
            <a:ext cx="5665443" cy="2184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449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65" y="167425"/>
            <a:ext cx="9144000" cy="5660735"/>
          </a:xfrm>
        </p:spPr>
        <p:txBody>
          <a:bodyPr>
            <a:normAutofit/>
          </a:bodyPr>
          <a:lstStyle/>
          <a:p>
            <a:br>
              <a:rPr lang="en-GB" b="1" dirty="0"/>
            </a:br>
            <a:br>
              <a:rPr lang="en-GB" b="1" dirty="0"/>
            </a:br>
            <a:br>
              <a:rPr lang="en-GB" b="1" dirty="0"/>
            </a:br>
            <a:endParaRPr lang="en-GB" b="1" dirty="0"/>
          </a:p>
        </p:txBody>
      </p:sp>
      <p:sp>
        <p:nvSpPr>
          <p:cNvPr id="5" name="Rectangle 4"/>
          <p:cNvSpPr/>
          <p:nvPr/>
        </p:nvSpPr>
        <p:spPr>
          <a:xfrm>
            <a:off x="519289" y="1086814"/>
            <a:ext cx="11074399" cy="5016758"/>
          </a:xfrm>
          <a:prstGeom prst="rect">
            <a:avLst/>
          </a:prstGeom>
        </p:spPr>
        <p:txBody>
          <a:bodyPr wrap="square">
            <a:spAutoFit/>
          </a:bodyPr>
          <a:lstStyle/>
          <a:p>
            <a:pPr algn="ctr"/>
            <a:r>
              <a:rPr lang="en-GB" sz="4000" b="1" dirty="0"/>
              <a:t>Year 2 2025</a:t>
            </a:r>
          </a:p>
          <a:p>
            <a:pPr algn="ctr"/>
            <a:endParaRPr lang="en-GB" sz="4000" b="1" dirty="0"/>
          </a:p>
          <a:p>
            <a:pPr algn="ctr"/>
            <a:endParaRPr lang="en-GB" sz="4000" b="1" dirty="0"/>
          </a:p>
          <a:p>
            <a:pPr algn="ctr"/>
            <a:r>
              <a:rPr lang="en-GB" sz="4000" b="1" dirty="0"/>
              <a:t>Teacher: Mrs Levy and Mrs Backman</a:t>
            </a:r>
          </a:p>
          <a:p>
            <a:pPr algn="ctr"/>
            <a:endParaRPr lang="en-GB" sz="4000" b="1" dirty="0"/>
          </a:p>
          <a:p>
            <a:pPr algn="ctr"/>
            <a:r>
              <a:rPr lang="en-GB" sz="4000" b="1" dirty="0"/>
              <a:t>Teaching Assistants: Miss Stallard, Miss Szita and Miss Johnson</a:t>
            </a:r>
            <a:br>
              <a:rPr lang="en-GB" sz="4000" b="1" dirty="0"/>
            </a:br>
            <a:endParaRPr lang="en-GB" sz="4000" dirty="0"/>
          </a:p>
        </p:txBody>
      </p:sp>
    </p:spTree>
    <p:extLst>
      <p:ext uri="{BB962C8B-B14F-4D97-AF65-F5344CB8AC3E}">
        <p14:creationId xmlns:p14="http://schemas.microsoft.com/office/powerpoint/2010/main" val="68933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72207" y="430159"/>
            <a:ext cx="323010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t>Maths - </a:t>
            </a:r>
            <a:r>
              <a:rPr lang="en-GB" sz="3200" b="1" u="sng" dirty="0"/>
              <a:t>Division</a:t>
            </a:r>
          </a:p>
        </p:txBody>
      </p:sp>
      <p:pic>
        <p:nvPicPr>
          <p:cNvPr id="8" name="Picture 7"/>
          <p:cNvPicPr/>
          <p:nvPr/>
        </p:nvPicPr>
        <p:blipFill rotWithShape="1">
          <a:blip r:embed="rId2"/>
          <a:srcRect l="17726" t="44140" r="18901" b="29063"/>
          <a:stretch/>
        </p:blipFill>
        <p:spPr bwMode="auto">
          <a:xfrm>
            <a:off x="1877785" y="2366434"/>
            <a:ext cx="8436430" cy="2608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836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37457" y="283551"/>
            <a:ext cx="5536842" cy="89624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Maths – </a:t>
            </a:r>
            <a:r>
              <a:rPr lang="en-GB" b="1" u="sng" dirty="0"/>
              <a:t>Times tables </a:t>
            </a:r>
          </a:p>
        </p:txBody>
      </p:sp>
      <p:sp>
        <p:nvSpPr>
          <p:cNvPr id="5" name="TextBox 4"/>
          <p:cNvSpPr txBox="1"/>
          <p:nvPr/>
        </p:nvSpPr>
        <p:spPr>
          <a:xfrm>
            <a:off x="638743" y="1441427"/>
            <a:ext cx="8064990" cy="5078313"/>
          </a:xfrm>
          <a:prstGeom prst="rect">
            <a:avLst/>
          </a:prstGeom>
          <a:noFill/>
        </p:spPr>
        <p:txBody>
          <a:bodyPr wrap="square" rtlCol="0">
            <a:spAutoFit/>
          </a:bodyPr>
          <a:lstStyle/>
          <a:p>
            <a:r>
              <a:rPr lang="en-GB" b="1" dirty="0"/>
              <a:t>Year 2 Times Table expectations:</a:t>
            </a:r>
          </a:p>
          <a:p>
            <a:endParaRPr lang="en-GB" dirty="0"/>
          </a:p>
          <a:p>
            <a:pPr marL="285750" indent="-285750">
              <a:buFontTx/>
              <a:buChar char="-"/>
            </a:pPr>
            <a:r>
              <a:rPr lang="en-GB" dirty="0"/>
              <a:t>All students expected to know 2’s, 5’s and 10’s times tables by end of KS1.</a:t>
            </a:r>
          </a:p>
          <a:p>
            <a:pPr marL="285750" indent="-285750">
              <a:buFontTx/>
              <a:buChar char="-"/>
            </a:pPr>
            <a:endParaRPr lang="en-GB" dirty="0"/>
          </a:p>
          <a:p>
            <a:pPr marL="285750" indent="-285750">
              <a:buFontTx/>
              <a:buChar char="-"/>
            </a:pPr>
            <a:r>
              <a:rPr lang="en-GB" dirty="0"/>
              <a:t>Practice, practice, practice!</a:t>
            </a:r>
          </a:p>
          <a:p>
            <a:pPr marL="285750" indent="-285750">
              <a:buFontTx/>
              <a:buChar char="-"/>
            </a:pPr>
            <a:endParaRPr lang="en-GB" dirty="0"/>
          </a:p>
          <a:p>
            <a:pPr marL="285750" indent="-285750">
              <a:buFontTx/>
              <a:buChar char="-"/>
            </a:pPr>
            <a:r>
              <a:rPr lang="en-GB" dirty="0" err="1"/>
              <a:t>Numbots</a:t>
            </a:r>
            <a:r>
              <a:rPr lang="en-GB" dirty="0"/>
              <a:t> &amp; Times Tables Rockstars</a:t>
            </a:r>
          </a:p>
          <a:p>
            <a:pPr marL="285750" indent="-285750">
              <a:buFontTx/>
              <a:buChar char="-"/>
            </a:pPr>
            <a:endParaRPr lang="en-GB" dirty="0"/>
          </a:p>
          <a:p>
            <a:pPr marL="285750" indent="-285750">
              <a:buFontTx/>
              <a:buChar char="-"/>
            </a:pPr>
            <a:r>
              <a:rPr lang="en-GB" dirty="0"/>
              <a:t>BBC Supermovers, YouTube videos and Times Tables games.</a:t>
            </a:r>
          </a:p>
          <a:p>
            <a:pPr marL="285750" indent="-285750">
              <a:buFontTx/>
              <a:buChar char="-"/>
            </a:pPr>
            <a:endParaRPr lang="en-GB" dirty="0"/>
          </a:p>
          <a:p>
            <a:endParaRPr lang="en-GB" dirty="0"/>
          </a:p>
          <a:p>
            <a:pPr marL="285750" indent="-285750">
              <a:buFontTx/>
              <a:buChar char="-"/>
            </a:pPr>
            <a:endParaRPr lang="en-GB" dirty="0"/>
          </a:p>
          <a:p>
            <a:pPr marL="285750" indent="-285750">
              <a:buFontTx/>
              <a:buChar char="-"/>
            </a:pPr>
            <a:endParaRPr lang="en-GB"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151050CE-AF60-8F81-C946-3648CD889587}"/>
              </a:ext>
            </a:extLst>
          </p:cNvPr>
          <p:cNvPicPr>
            <a:picLocks noChangeAspect="1"/>
          </p:cNvPicPr>
          <p:nvPr/>
        </p:nvPicPr>
        <p:blipFill>
          <a:blip r:embed="rId2"/>
          <a:stretch>
            <a:fillRect/>
          </a:stretch>
        </p:blipFill>
        <p:spPr>
          <a:xfrm>
            <a:off x="7529513" y="2597831"/>
            <a:ext cx="4323782" cy="3976618"/>
          </a:xfrm>
          <a:prstGeom prst="rect">
            <a:avLst/>
          </a:prstGeom>
        </p:spPr>
      </p:pic>
    </p:spTree>
    <p:extLst>
      <p:ext uri="{BB962C8B-B14F-4D97-AF65-F5344CB8AC3E}">
        <p14:creationId xmlns:p14="http://schemas.microsoft.com/office/powerpoint/2010/main" val="113297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5" y="300241"/>
            <a:ext cx="4609562" cy="790337"/>
          </a:xfrm>
        </p:spPr>
        <p:style>
          <a:lnRef idx="2">
            <a:schemeClr val="dk1"/>
          </a:lnRef>
          <a:fillRef idx="1">
            <a:schemeClr val="lt1"/>
          </a:fillRef>
          <a:effectRef idx="0">
            <a:schemeClr val="dk1"/>
          </a:effectRef>
          <a:fontRef idx="minor">
            <a:schemeClr val="dk1"/>
          </a:fontRef>
        </p:style>
        <p:txBody>
          <a:bodyPr>
            <a:normAutofit/>
          </a:bodyPr>
          <a:lstStyle/>
          <a:p>
            <a:r>
              <a:rPr lang="en-GB" dirty="0"/>
              <a:t> Assessing Progress</a:t>
            </a:r>
            <a:endParaRPr lang="en-GB" b="1" dirty="0"/>
          </a:p>
        </p:txBody>
      </p:sp>
      <p:sp>
        <p:nvSpPr>
          <p:cNvPr id="4" name="TextBox 3"/>
          <p:cNvSpPr txBox="1"/>
          <p:nvPr/>
        </p:nvSpPr>
        <p:spPr>
          <a:xfrm>
            <a:off x="666399" y="2179555"/>
            <a:ext cx="11388227"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Continuous day to day assessments as part of normal </a:t>
            </a:r>
          </a:p>
          <a:p>
            <a:r>
              <a:rPr lang="en-GB" sz="2400" dirty="0"/>
              <a:t>classroom lesson (Assessment for Learning)</a:t>
            </a:r>
          </a:p>
          <a:p>
            <a:r>
              <a:rPr lang="en-GB" sz="2400" dirty="0"/>
              <a:t> </a:t>
            </a:r>
          </a:p>
          <a:p>
            <a:pPr marL="285750" indent="-285750">
              <a:buFont typeface="Arial" panose="020B0604020202020204" pitchFamily="34" charset="0"/>
              <a:buChar char="•"/>
            </a:pPr>
            <a:r>
              <a:rPr lang="en-GB" sz="2400" dirty="0"/>
              <a:t>Termly assessments in Maths and Literacy</a:t>
            </a:r>
          </a:p>
        </p:txBody>
      </p:sp>
      <p:sp>
        <p:nvSpPr>
          <p:cNvPr id="7" name="Rectangle 6"/>
          <p:cNvSpPr/>
          <p:nvPr/>
        </p:nvSpPr>
        <p:spPr>
          <a:xfrm>
            <a:off x="3312513" y="4360586"/>
            <a:ext cx="6096000" cy="1200329"/>
          </a:xfrm>
          <a:prstGeom prst="rect">
            <a:avLst/>
          </a:prstGeom>
        </p:spPr>
        <p:txBody>
          <a:bodyPr>
            <a:spAutoFit/>
          </a:bodyPr>
          <a:lstStyle/>
          <a:p>
            <a:r>
              <a:rPr lang="en-GB" b="1" u="sng" dirty="0">
                <a:solidFill>
                  <a:srgbClr val="FF0000"/>
                </a:solidFill>
                <a:latin typeface="Calibri, Arial, Helvetica, sans-serif"/>
              </a:rPr>
              <a:t>Attainment</a:t>
            </a:r>
          </a:p>
          <a:p>
            <a:pPr>
              <a:buFont typeface="Arial" panose="020B0604020202020204" pitchFamily="34" charset="0"/>
              <a:buChar char="•"/>
            </a:pPr>
            <a:r>
              <a:rPr lang="en-GB" dirty="0">
                <a:solidFill>
                  <a:srgbClr val="212121"/>
                </a:solidFill>
                <a:latin typeface="Calibri, Arial, Helvetica, sans-serif"/>
              </a:rPr>
              <a:t> Working below age-related expectations</a:t>
            </a:r>
            <a:endParaRPr lang="en-GB" dirty="0">
              <a:solidFill>
                <a:srgbClr val="212121"/>
              </a:solidFill>
              <a:latin typeface="wf_segoe-ui_normal"/>
            </a:endParaRPr>
          </a:p>
          <a:p>
            <a:pPr>
              <a:buFont typeface="Arial" panose="020B0604020202020204" pitchFamily="34" charset="0"/>
              <a:buChar char="•"/>
            </a:pPr>
            <a:r>
              <a:rPr lang="en-GB" dirty="0">
                <a:solidFill>
                  <a:srgbClr val="212121"/>
                </a:solidFill>
                <a:latin typeface="Calibri, Arial, Helvetica, sans-serif"/>
              </a:rPr>
              <a:t> Working at age-related expectations</a:t>
            </a:r>
          </a:p>
          <a:p>
            <a:pPr>
              <a:buFont typeface="Arial" panose="020B0604020202020204" pitchFamily="34" charset="0"/>
              <a:buChar char="•"/>
            </a:pPr>
            <a:r>
              <a:rPr lang="en-GB" dirty="0">
                <a:solidFill>
                  <a:srgbClr val="212121"/>
                </a:solidFill>
                <a:latin typeface="Calibri, Arial, Helvetica, sans-serif"/>
              </a:rPr>
              <a:t> Working above age-related expectations</a:t>
            </a:r>
            <a:endParaRPr lang="en-GB" dirty="0">
              <a:solidFill>
                <a:srgbClr val="212121"/>
              </a:solidFill>
              <a:latin typeface="wf_segoe-ui_normal"/>
            </a:endParaRPr>
          </a:p>
        </p:txBody>
      </p:sp>
    </p:spTree>
    <p:extLst>
      <p:ext uri="{BB962C8B-B14F-4D97-AF65-F5344CB8AC3E}">
        <p14:creationId xmlns:p14="http://schemas.microsoft.com/office/powerpoint/2010/main" val="214238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5" y="300241"/>
            <a:ext cx="4609562" cy="790337"/>
          </a:xfrm>
        </p:spPr>
        <p:style>
          <a:lnRef idx="2">
            <a:schemeClr val="dk1"/>
          </a:lnRef>
          <a:fillRef idx="1">
            <a:schemeClr val="lt1"/>
          </a:fillRef>
          <a:effectRef idx="0">
            <a:schemeClr val="dk1"/>
          </a:effectRef>
          <a:fontRef idx="minor">
            <a:schemeClr val="dk1"/>
          </a:fontRef>
        </p:style>
        <p:txBody>
          <a:bodyPr>
            <a:normAutofit/>
          </a:bodyPr>
          <a:lstStyle/>
          <a:p>
            <a:r>
              <a:rPr lang="en-GB" dirty="0"/>
              <a:t> Interventions</a:t>
            </a:r>
            <a:endParaRPr lang="en-GB" b="1" dirty="0"/>
          </a:p>
        </p:txBody>
      </p:sp>
      <p:sp>
        <p:nvSpPr>
          <p:cNvPr id="4" name="TextBox 3"/>
          <p:cNvSpPr txBox="1"/>
          <p:nvPr/>
        </p:nvSpPr>
        <p:spPr>
          <a:xfrm>
            <a:off x="349957" y="2179555"/>
            <a:ext cx="1170467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Lesson plans are flexible and adjusted based on individual needs.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Each lesson, unit and subject may be different.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As a result, individuals or groups may be targeted for further support. These groups will be fluid, flexible and focused.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These individual/group sessions are called </a:t>
            </a:r>
            <a:r>
              <a:rPr lang="en-GB" sz="2400" b="1" dirty="0"/>
              <a:t>Interventions</a:t>
            </a:r>
            <a:r>
              <a:rPr lang="en-GB" sz="2400" dirty="0"/>
              <a:t>.</a:t>
            </a:r>
          </a:p>
        </p:txBody>
      </p:sp>
    </p:spTree>
    <p:extLst>
      <p:ext uri="{BB962C8B-B14F-4D97-AF65-F5344CB8AC3E}">
        <p14:creationId xmlns:p14="http://schemas.microsoft.com/office/powerpoint/2010/main" val="154772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975" y="300241"/>
            <a:ext cx="4609562" cy="790337"/>
          </a:xfrm>
        </p:spPr>
        <p:style>
          <a:lnRef idx="2">
            <a:schemeClr val="dk1"/>
          </a:lnRef>
          <a:fillRef idx="1">
            <a:schemeClr val="lt1"/>
          </a:fillRef>
          <a:effectRef idx="0">
            <a:schemeClr val="dk1"/>
          </a:effectRef>
          <a:fontRef idx="minor">
            <a:schemeClr val="dk1"/>
          </a:fontRef>
        </p:style>
        <p:txBody>
          <a:bodyPr>
            <a:normAutofit/>
          </a:bodyPr>
          <a:lstStyle/>
          <a:p>
            <a:r>
              <a:rPr lang="en-GB" dirty="0"/>
              <a:t> Interventions</a:t>
            </a:r>
            <a:endParaRPr lang="en-GB" b="1" dirty="0"/>
          </a:p>
        </p:txBody>
      </p:sp>
      <p:sp>
        <p:nvSpPr>
          <p:cNvPr id="4" name="TextBox 3"/>
          <p:cNvSpPr txBox="1"/>
          <p:nvPr/>
        </p:nvSpPr>
        <p:spPr>
          <a:xfrm>
            <a:off x="338668" y="1434488"/>
            <a:ext cx="11704670" cy="4893647"/>
          </a:xfrm>
          <a:prstGeom prst="rect">
            <a:avLst/>
          </a:prstGeom>
          <a:noFill/>
        </p:spPr>
        <p:txBody>
          <a:bodyPr wrap="square" rtlCol="0">
            <a:spAutoFit/>
          </a:bodyPr>
          <a:lstStyle/>
          <a:p>
            <a:r>
              <a:rPr lang="en-GB" sz="2400" dirty="0"/>
              <a:t>Through our day-to-day formative assessments, decisions over the weeks ahead will be made as how to best help your child to make progress in their learning.</a:t>
            </a:r>
          </a:p>
          <a:p>
            <a:endParaRPr lang="en-GB" sz="2400" dirty="0"/>
          </a:p>
          <a:p>
            <a:r>
              <a:rPr lang="en-GB" sz="2400" dirty="0"/>
              <a:t>Interventions that could be used to support your child include:</a:t>
            </a:r>
          </a:p>
          <a:p>
            <a:endParaRPr lang="en-GB" sz="2400" dirty="0"/>
          </a:p>
          <a:p>
            <a:r>
              <a:rPr lang="en-GB" sz="2400" dirty="0"/>
              <a:t>- Targeted booster/phonics groups</a:t>
            </a:r>
          </a:p>
          <a:p>
            <a:r>
              <a:rPr lang="en-GB" sz="2400" dirty="0"/>
              <a:t>- Writing, Reading and Maths groups</a:t>
            </a:r>
          </a:p>
          <a:p>
            <a:r>
              <a:rPr lang="en-GB" sz="2400" dirty="0"/>
              <a:t>- Social group activities led by familiar and trusted adults</a:t>
            </a:r>
          </a:p>
          <a:p>
            <a:r>
              <a:rPr lang="en-GB" sz="2400" dirty="0"/>
              <a:t>- Additional fine-motor skills/handwriting support</a:t>
            </a:r>
          </a:p>
          <a:p>
            <a:pPr marL="342900" indent="-342900">
              <a:buFontTx/>
              <a:buChar char="-"/>
            </a:pPr>
            <a:r>
              <a:rPr lang="en-GB" sz="2400" dirty="0"/>
              <a:t>Speech and language support</a:t>
            </a:r>
          </a:p>
          <a:p>
            <a:pPr marL="342900" indent="-342900">
              <a:buFontTx/>
              <a:buChar char="-"/>
            </a:pPr>
            <a:endParaRPr lang="en-GB" sz="2400" dirty="0"/>
          </a:p>
          <a:p>
            <a:r>
              <a:rPr lang="en-GB" sz="2400" dirty="0"/>
              <a:t>In most cases, interventions are led by TAs and support staff.</a:t>
            </a:r>
          </a:p>
          <a:p>
            <a:endParaRPr lang="en-GB" sz="2400" dirty="0"/>
          </a:p>
        </p:txBody>
      </p:sp>
    </p:spTree>
    <p:extLst>
      <p:ext uri="{BB962C8B-B14F-4D97-AF65-F5344CB8AC3E}">
        <p14:creationId xmlns:p14="http://schemas.microsoft.com/office/powerpoint/2010/main" val="192218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686" y="312390"/>
            <a:ext cx="4609562" cy="748765"/>
          </a:xfrm>
        </p:spPr>
        <p:style>
          <a:lnRef idx="2">
            <a:schemeClr val="dk1"/>
          </a:lnRef>
          <a:fillRef idx="1">
            <a:schemeClr val="lt1"/>
          </a:fillRef>
          <a:effectRef idx="0">
            <a:schemeClr val="dk1"/>
          </a:effectRef>
          <a:fontRef idx="minor">
            <a:schemeClr val="dk1"/>
          </a:fontRef>
        </p:style>
        <p:txBody>
          <a:bodyPr>
            <a:normAutofit fontScale="90000"/>
          </a:bodyPr>
          <a:lstStyle/>
          <a:p>
            <a:r>
              <a:rPr lang="en-GB" b="1" dirty="0"/>
              <a:t>End of KS1 Assessment</a:t>
            </a:r>
          </a:p>
        </p:txBody>
      </p:sp>
      <p:sp>
        <p:nvSpPr>
          <p:cNvPr id="4" name="TextBox 3"/>
          <p:cNvSpPr txBox="1"/>
          <p:nvPr/>
        </p:nvSpPr>
        <p:spPr>
          <a:xfrm>
            <a:off x="741251" y="1373269"/>
            <a:ext cx="10166694" cy="1200329"/>
          </a:xfrm>
          <a:prstGeom prst="rect">
            <a:avLst/>
          </a:prstGeom>
          <a:noFill/>
        </p:spPr>
        <p:txBody>
          <a:bodyPr wrap="none" rtlCol="0">
            <a:spAutoFit/>
          </a:bodyPr>
          <a:lstStyle/>
          <a:p>
            <a:pPr marL="285750" indent="-285750">
              <a:buFont typeface="Arial" panose="020B0604020202020204" pitchFamily="34" charset="0"/>
              <a:buChar char="•"/>
            </a:pPr>
            <a:r>
              <a:rPr lang="en-GB" dirty="0"/>
              <a:t>Formal SATS papers have now been removed from the end of KS1 assessments.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Children’s progress and attainment will now be carried out via teacher judgement, the same </a:t>
            </a:r>
          </a:p>
          <a:p>
            <a:r>
              <a:rPr lang="en-GB" dirty="0"/>
              <a:t>as any other year group.</a:t>
            </a:r>
          </a:p>
        </p:txBody>
      </p:sp>
      <p:pic>
        <p:nvPicPr>
          <p:cNvPr id="3" name="Picture 2">
            <a:extLst>
              <a:ext uri="{FF2B5EF4-FFF2-40B4-BE49-F238E27FC236}">
                <a16:creationId xmlns:a16="http://schemas.microsoft.com/office/drawing/2014/main" id="{B3E3F286-BBD6-293A-5D93-03EADE58C4E6}"/>
              </a:ext>
            </a:extLst>
          </p:cNvPr>
          <p:cNvPicPr>
            <a:picLocks noChangeAspect="1"/>
          </p:cNvPicPr>
          <p:nvPr/>
        </p:nvPicPr>
        <p:blipFill>
          <a:blip r:embed="rId2"/>
          <a:stretch>
            <a:fillRect/>
          </a:stretch>
        </p:blipFill>
        <p:spPr>
          <a:xfrm>
            <a:off x="3239222" y="2982900"/>
            <a:ext cx="4863337" cy="3438531"/>
          </a:xfrm>
          <a:prstGeom prst="rect">
            <a:avLst/>
          </a:prstGeom>
        </p:spPr>
      </p:pic>
    </p:spTree>
    <p:extLst>
      <p:ext uri="{BB962C8B-B14F-4D97-AF65-F5344CB8AC3E}">
        <p14:creationId xmlns:p14="http://schemas.microsoft.com/office/powerpoint/2010/main" val="217365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65" y="167425"/>
            <a:ext cx="9144000" cy="5660735"/>
          </a:xfrm>
        </p:spPr>
        <p:txBody>
          <a:bodyPr>
            <a:normAutofit/>
          </a:bodyPr>
          <a:lstStyle/>
          <a:p>
            <a:br>
              <a:rPr lang="en-GB" b="1" dirty="0"/>
            </a:br>
            <a:br>
              <a:rPr lang="en-GB" b="1" dirty="0"/>
            </a:br>
            <a:br>
              <a:rPr lang="en-GB" b="1" dirty="0"/>
            </a:br>
            <a:endParaRPr lang="en-GB" b="1" dirty="0"/>
          </a:p>
        </p:txBody>
      </p:sp>
      <p:sp>
        <p:nvSpPr>
          <p:cNvPr id="5" name="Rectangle 4"/>
          <p:cNvSpPr/>
          <p:nvPr/>
        </p:nvSpPr>
        <p:spPr>
          <a:xfrm>
            <a:off x="4802147" y="321192"/>
            <a:ext cx="7276964" cy="7478970"/>
          </a:xfrm>
          <a:prstGeom prst="rect">
            <a:avLst/>
          </a:prstGeom>
        </p:spPr>
        <p:txBody>
          <a:bodyPr wrap="square">
            <a:spAutoFit/>
          </a:bodyPr>
          <a:lstStyle/>
          <a:p>
            <a:pPr algn="ctr"/>
            <a:r>
              <a:rPr lang="en-GB" sz="4000" b="1" dirty="0"/>
              <a:t>Attendance</a:t>
            </a:r>
          </a:p>
          <a:p>
            <a:pPr algn="ctr"/>
            <a:endParaRPr lang="en-GB" sz="4000" b="1" dirty="0"/>
          </a:p>
          <a:p>
            <a:pPr marL="342900" indent="-342900" algn="ctr">
              <a:buFontTx/>
              <a:buChar char="-"/>
            </a:pPr>
            <a:r>
              <a:rPr lang="en-GB" sz="2000" dirty="0"/>
              <a:t>Registers close at 8:45am, if your child arrives after then they must </a:t>
            </a:r>
            <a:r>
              <a:rPr lang="en-GB" sz="2000" b="1" dirty="0"/>
              <a:t>enter school through the office</a:t>
            </a:r>
          </a:p>
          <a:p>
            <a:pPr marL="342900" indent="-342900" algn="ctr">
              <a:buFontTx/>
              <a:buChar char="-"/>
            </a:pPr>
            <a:endParaRPr lang="en-GB" sz="2000" b="1" dirty="0"/>
          </a:p>
          <a:p>
            <a:pPr marL="342900" indent="-342900" algn="ctr">
              <a:buFontTx/>
              <a:buChar char="-"/>
            </a:pPr>
            <a:r>
              <a:rPr lang="en-GB" sz="2000" dirty="0"/>
              <a:t> Holidays during school time will</a:t>
            </a:r>
          </a:p>
          <a:p>
            <a:pPr algn="ctr"/>
            <a:r>
              <a:rPr lang="en-GB" sz="2000" dirty="0"/>
              <a:t>   not be authorised </a:t>
            </a:r>
          </a:p>
          <a:p>
            <a:pPr algn="ctr"/>
            <a:endParaRPr lang="en-GB" sz="2000" dirty="0"/>
          </a:p>
          <a:p>
            <a:pPr algn="ctr"/>
            <a:r>
              <a:rPr lang="en-GB" sz="2000" dirty="0"/>
              <a:t>- Attendance is regularly monitored</a:t>
            </a:r>
          </a:p>
          <a:p>
            <a:pPr algn="ctr"/>
            <a:r>
              <a:rPr lang="en-GB" sz="2000" dirty="0"/>
              <a:t>  and you will be contacted by the</a:t>
            </a:r>
          </a:p>
          <a:p>
            <a:pPr algn="ctr"/>
            <a:r>
              <a:rPr lang="en-GB" sz="2000" dirty="0"/>
              <a:t>  school if your child’s attendance</a:t>
            </a:r>
          </a:p>
          <a:p>
            <a:pPr algn="ctr"/>
            <a:r>
              <a:rPr lang="en-GB" sz="2000" dirty="0"/>
              <a:t>  is low</a:t>
            </a:r>
          </a:p>
          <a:p>
            <a:pPr algn="ctr"/>
            <a:r>
              <a:rPr lang="en-GB" sz="4000" b="1" dirty="0"/>
              <a:t> </a:t>
            </a:r>
          </a:p>
          <a:p>
            <a:pPr algn="ctr"/>
            <a:endParaRPr lang="en-GB" sz="4000" b="1" dirty="0"/>
          </a:p>
          <a:p>
            <a:pPr algn="ctr"/>
            <a:endParaRPr lang="en-GB" sz="4000" b="1" dirty="0"/>
          </a:p>
          <a:p>
            <a:pPr algn="ctr"/>
            <a:br>
              <a:rPr lang="en-GB" sz="4000" b="1" dirty="0"/>
            </a:br>
            <a:endParaRPr lang="en-GB" sz="4000" dirty="0"/>
          </a:p>
        </p:txBody>
      </p:sp>
      <p:pic>
        <p:nvPicPr>
          <p:cNvPr id="3" name="Picture 2">
            <a:extLst>
              <a:ext uri="{FF2B5EF4-FFF2-40B4-BE49-F238E27FC236}">
                <a16:creationId xmlns:a16="http://schemas.microsoft.com/office/drawing/2014/main" id="{341D43CB-C853-18D6-CCD1-5EAF101600F7}"/>
              </a:ext>
            </a:extLst>
          </p:cNvPr>
          <p:cNvPicPr>
            <a:picLocks noChangeAspect="1"/>
          </p:cNvPicPr>
          <p:nvPr/>
        </p:nvPicPr>
        <p:blipFill>
          <a:blip r:embed="rId2"/>
          <a:stretch>
            <a:fillRect/>
          </a:stretch>
        </p:blipFill>
        <p:spPr>
          <a:xfrm>
            <a:off x="198830" y="819686"/>
            <a:ext cx="4456562" cy="5218628"/>
          </a:xfrm>
          <a:prstGeom prst="rect">
            <a:avLst/>
          </a:prstGeom>
        </p:spPr>
      </p:pic>
    </p:spTree>
    <p:extLst>
      <p:ext uri="{BB962C8B-B14F-4D97-AF65-F5344CB8AC3E}">
        <p14:creationId xmlns:p14="http://schemas.microsoft.com/office/powerpoint/2010/main" val="421517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65" y="167425"/>
            <a:ext cx="9144000" cy="5660735"/>
          </a:xfrm>
        </p:spPr>
        <p:txBody>
          <a:bodyPr>
            <a:normAutofit/>
          </a:bodyPr>
          <a:lstStyle/>
          <a:p>
            <a:br>
              <a:rPr lang="en-GB" b="1" dirty="0"/>
            </a:br>
            <a:br>
              <a:rPr lang="en-GB" b="1" dirty="0"/>
            </a:br>
            <a:br>
              <a:rPr lang="en-GB" b="1" dirty="0"/>
            </a:br>
            <a:endParaRPr lang="en-GB" b="1" dirty="0"/>
          </a:p>
        </p:txBody>
      </p:sp>
      <p:pic>
        <p:nvPicPr>
          <p:cNvPr id="6" name="Picture 5">
            <a:extLst>
              <a:ext uri="{FF2B5EF4-FFF2-40B4-BE49-F238E27FC236}">
                <a16:creationId xmlns:a16="http://schemas.microsoft.com/office/drawing/2014/main" id="{E1F17A4C-26E4-69CE-968B-6DBADBE3D15E}"/>
              </a:ext>
            </a:extLst>
          </p:cNvPr>
          <p:cNvPicPr>
            <a:picLocks noChangeAspect="1"/>
          </p:cNvPicPr>
          <p:nvPr/>
        </p:nvPicPr>
        <p:blipFill>
          <a:blip r:embed="rId2"/>
          <a:stretch>
            <a:fillRect/>
          </a:stretch>
        </p:blipFill>
        <p:spPr>
          <a:xfrm>
            <a:off x="362857" y="167425"/>
            <a:ext cx="11466286" cy="6484761"/>
          </a:xfrm>
          <a:prstGeom prst="rect">
            <a:avLst/>
          </a:prstGeom>
        </p:spPr>
      </p:pic>
    </p:spTree>
    <p:extLst>
      <p:ext uri="{BB962C8B-B14F-4D97-AF65-F5344CB8AC3E}">
        <p14:creationId xmlns:p14="http://schemas.microsoft.com/office/powerpoint/2010/main" val="61784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65" y="167425"/>
            <a:ext cx="9144000" cy="5660735"/>
          </a:xfrm>
        </p:spPr>
        <p:txBody>
          <a:bodyPr>
            <a:normAutofit/>
          </a:bodyPr>
          <a:lstStyle/>
          <a:p>
            <a:br>
              <a:rPr lang="en-GB" b="1" dirty="0"/>
            </a:br>
            <a:br>
              <a:rPr lang="en-GB" b="1" dirty="0"/>
            </a:br>
            <a:br>
              <a:rPr lang="en-GB" b="1" dirty="0"/>
            </a:br>
            <a:endParaRPr lang="en-GB" b="1" dirty="0"/>
          </a:p>
        </p:txBody>
      </p:sp>
      <p:sp>
        <p:nvSpPr>
          <p:cNvPr id="5" name="Rectangle 4"/>
          <p:cNvSpPr/>
          <p:nvPr/>
        </p:nvSpPr>
        <p:spPr>
          <a:xfrm>
            <a:off x="377370" y="167425"/>
            <a:ext cx="11814629" cy="5632311"/>
          </a:xfrm>
          <a:prstGeom prst="rect">
            <a:avLst/>
          </a:prstGeom>
        </p:spPr>
        <p:txBody>
          <a:bodyPr wrap="square">
            <a:spAutoFit/>
          </a:bodyPr>
          <a:lstStyle/>
          <a:p>
            <a:pPr algn="ctr"/>
            <a:r>
              <a:rPr lang="en-GB" sz="4000" b="1" dirty="0"/>
              <a:t>Home Learning</a:t>
            </a:r>
          </a:p>
          <a:p>
            <a:pPr algn="ctr"/>
            <a:endParaRPr lang="en-GB" sz="4000" b="1" dirty="0"/>
          </a:p>
          <a:p>
            <a:pPr marL="457200" indent="-457200" algn="ctr">
              <a:buFontTx/>
              <a:buChar char="-"/>
            </a:pPr>
            <a:r>
              <a:rPr lang="en-GB" sz="2000" dirty="0"/>
              <a:t>Home Learning has now changed, Google Classroom is no longer in use. All work is now set on our Year 2 page on the school website.</a:t>
            </a:r>
          </a:p>
          <a:p>
            <a:pPr marL="457200" indent="-457200" algn="ctr">
              <a:buFontTx/>
              <a:buChar char="-"/>
            </a:pPr>
            <a:endParaRPr lang="en-GB" sz="2000" dirty="0"/>
          </a:p>
          <a:p>
            <a:pPr marL="457200" indent="-457200" algn="ctr">
              <a:buFontTx/>
              <a:buChar char="-"/>
            </a:pPr>
            <a:r>
              <a:rPr lang="en-GB" sz="2000" dirty="0"/>
              <a:t>Please see email from last Friday in relation to activities.</a:t>
            </a:r>
          </a:p>
          <a:p>
            <a:pPr marL="457200" indent="-457200" algn="ctr">
              <a:buFontTx/>
              <a:buChar char="-"/>
            </a:pPr>
            <a:endParaRPr lang="en-GB" sz="2000" dirty="0"/>
          </a:p>
          <a:p>
            <a:pPr marL="457200" indent="-457200" algn="ctr">
              <a:buFontTx/>
              <a:buChar char="-"/>
            </a:pPr>
            <a:r>
              <a:rPr lang="en-GB" sz="2000" dirty="0"/>
              <a:t>No spellings tests, these are now conducted naturally throughout the week. </a:t>
            </a:r>
          </a:p>
          <a:p>
            <a:pPr algn="ctr"/>
            <a:endParaRPr lang="en-GB" sz="4000" b="1" dirty="0"/>
          </a:p>
          <a:p>
            <a:pPr algn="ctr"/>
            <a:endParaRPr lang="en-GB" sz="4000" b="1" dirty="0"/>
          </a:p>
          <a:p>
            <a:pPr algn="ctr"/>
            <a:br>
              <a:rPr lang="en-GB" sz="4000" b="1" dirty="0"/>
            </a:br>
            <a:endParaRPr lang="en-GB" sz="4000" dirty="0"/>
          </a:p>
        </p:txBody>
      </p:sp>
      <p:pic>
        <p:nvPicPr>
          <p:cNvPr id="6" name="Picture 5">
            <a:extLst>
              <a:ext uri="{FF2B5EF4-FFF2-40B4-BE49-F238E27FC236}">
                <a16:creationId xmlns:a16="http://schemas.microsoft.com/office/drawing/2014/main" id="{FFE1292A-BA3D-91F0-2679-09750ED04380}"/>
              </a:ext>
            </a:extLst>
          </p:cNvPr>
          <p:cNvPicPr>
            <a:picLocks noChangeAspect="1"/>
          </p:cNvPicPr>
          <p:nvPr/>
        </p:nvPicPr>
        <p:blipFill>
          <a:blip r:embed="rId2"/>
          <a:stretch>
            <a:fillRect/>
          </a:stretch>
        </p:blipFill>
        <p:spPr>
          <a:xfrm>
            <a:off x="3259247" y="3705310"/>
            <a:ext cx="6428763" cy="2904242"/>
          </a:xfrm>
          <a:prstGeom prst="rect">
            <a:avLst/>
          </a:prstGeom>
        </p:spPr>
      </p:pic>
    </p:spTree>
    <p:extLst>
      <p:ext uri="{BB962C8B-B14F-4D97-AF65-F5344CB8AC3E}">
        <p14:creationId xmlns:p14="http://schemas.microsoft.com/office/powerpoint/2010/main" val="320089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C2169A-96B2-79C2-8EB0-E837A8D108D1}"/>
              </a:ext>
            </a:extLst>
          </p:cNvPr>
          <p:cNvPicPr>
            <a:picLocks noChangeAspect="1"/>
          </p:cNvPicPr>
          <p:nvPr/>
        </p:nvPicPr>
        <p:blipFill>
          <a:blip r:embed="rId2"/>
          <a:stretch>
            <a:fillRect/>
          </a:stretch>
        </p:blipFill>
        <p:spPr>
          <a:xfrm>
            <a:off x="1260046" y="227928"/>
            <a:ext cx="9320213" cy="6402144"/>
          </a:xfrm>
          <a:prstGeom prst="rect">
            <a:avLst/>
          </a:prstGeom>
        </p:spPr>
      </p:pic>
    </p:spTree>
    <p:extLst>
      <p:ext uri="{BB962C8B-B14F-4D97-AF65-F5344CB8AC3E}">
        <p14:creationId xmlns:p14="http://schemas.microsoft.com/office/powerpoint/2010/main" val="416969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Isosceles Triangle 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0" name="Rectangle 1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3" name="Rectangle 3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27B569-CD03-A027-FF16-8ECE5AE5DABD}"/>
              </a:ext>
            </a:extLst>
          </p:cNvPr>
          <p:cNvPicPr>
            <a:picLocks noChangeAspect="1"/>
          </p:cNvPicPr>
          <p:nvPr/>
        </p:nvPicPr>
        <p:blipFill>
          <a:blip r:embed="rId2"/>
          <a:stretch>
            <a:fillRect/>
          </a:stretch>
        </p:blipFill>
        <p:spPr>
          <a:xfrm>
            <a:off x="1364582" y="1131994"/>
            <a:ext cx="9464713" cy="4590386"/>
          </a:xfrm>
          <a:prstGeom prst="rect">
            <a:avLst/>
          </a:prstGeom>
        </p:spPr>
      </p:pic>
    </p:spTree>
    <p:extLst>
      <p:ext uri="{BB962C8B-B14F-4D97-AF65-F5344CB8AC3E}">
        <p14:creationId xmlns:p14="http://schemas.microsoft.com/office/powerpoint/2010/main" val="217500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432420-0257-8365-5AD8-31D417CCBAE9}"/>
              </a:ext>
            </a:extLst>
          </p:cNvPr>
          <p:cNvPicPr>
            <a:picLocks noChangeAspect="1"/>
          </p:cNvPicPr>
          <p:nvPr/>
        </p:nvPicPr>
        <p:blipFill>
          <a:blip r:embed="rId2"/>
          <a:stretch>
            <a:fillRect/>
          </a:stretch>
        </p:blipFill>
        <p:spPr>
          <a:xfrm>
            <a:off x="89744" y="199505"/>
            <a:ext cx="11801767" cy="6345674"/>
          </a:xfrm>
          <a:prstGeom prst="rect">
            <a:avLst/>
          </a:prstGeom>
        </p:spPr>
      </p:pic>
    </p:spTree>
    <p:extLst>
      <p:ext uri="{BB962C8B-B14F-4D97-AF65-F5344CB8AC3E}">
        <p14:creationId xmlns:p14="http://schemas.microsoft.com/office/powerpoint/2010/main" val="220063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519" y="313610"/>
            <a:ext cx="5614115" cy="1141704"/>
          </a:xfrm>
        </p:spPr>
        <p:style>
          <a:lnRef idx="2">
            <a:schemeClr val="dk1"/>
          </a:lnRef>
          <a:fillRef idx="1">
            <a:schemeClr val="lt1"/>
          </a:fillRef>
          <a:effectRef idx="0">
            <a:schemeClr val="dk1"/>
          </a:effectRef>
          <a:fontRef idx="minor">
            <a:schemeClr val="dk1"/>
          </a:fontRef>
        </p:style>
        <p:txBody>
          <a:bodyPr>
            <a:normAutofit/>
          </a:bodyPr>
          <a:lstStyle/>
          <a:p>
            <a:r>
              <a:rPr lang="en-GB" dirty="0"/>
              <a:t>Literacy Skills- </a:t>
            </a:r>
            <a:r>
              <a:rPr lang="en-GB" b="1" u="sng" dirty="0"/>
              <a:t>Reading</a:t>
            </a:r>
          </a:p>
        </p:txBody>
      </p:sp>
      <p:sp>
        <p:nvSpPr>
          <p:cNvPr id="5" name="TextBox 4"/>
          <p:cNvSpPr txBox="1"/>
          <p:nvPr/>
        </p:nvSpPr>
        <p:spPr>
          <a:xfrm>
            <a:off x="385325" y="1931331"/>
            <a:ext cx="4684910"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Guided Reading</a:t>
            </a:r>
          </a:p>
          <a:p>
            <a:pPr marL="285750" indent="-285750">
              <a:buFont typeface="Arial" panose="020B0604020202020204" pitchFamily="34" charset="0"/>
              <a:buChar char="•"/>
            </a:pPr>
            <a:r>
              <a:rPr lang="en-GB" dirty="0"/>
              <a:t>Your child is heard read twice a week as part of a ‘Guided Reading group’.</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A follow up/linked task will be completed by the children after they have read with an adult. This will be linked to comprehension, inference and phonics skills. </a:t>
            </a:r>
          </a:p>
          <a:p>
            <a:pPr marL="285750" indent="-285750">
              <a:buFont typeface="Arial" panose="020B0604020202020204" pitchFamily="34" charset="0"/>
              <a:buChar char="•"/>
            </a:pPr>
            <a:endParaRPr lang="en-GB" dirty="0"/>
          </a:p>
        </p:txBody>
      </p:sp>
      <p:pic>
        <p:nvPicPr>
          <p:cNvPr id="7" name="Picture 6"/>
          <p:cNvPicPr>
            <a:picLocks noChangeAspect="1"/>
          </p:cNvPicPr>
          <p:nvPr/>
        </p:nvPicPr>
        <p:blipFill>
          <a:blip r:embed="rId2"/>
          <a:stretch>
            <a:fillRect/>
          </a:stretch>
        </p:blipFill>
        <p:spPr>
          <a:xfrm>
            <a:off x="756005" y="78712"/>
            <a:ext cx="919610" cy="1462077"/>
          </a:xfrm>
          <a:prstGeom prst="rect">
            <a:avLst/>
          </a:prstGeom>
        </p:spPr>
      </p:pic>
      <p:pic>
        <p:nvPicPr>
          <p:cNvPr id="8" name="Picture 7"/>
          <p:cNvPicPr/>
          <p:nvPr/>
        </p:nvPicPr>
        <p:blipFill rotWithShape="1">
          <a:blip r:embed="rId3"/>
          <a:srcRect l="26590" t="28611" r="28074" b="30010"/>
          <a:stretch/>
        </p:blipFill>
        <p:spPr bwMode="auto">
          <a:xfrm>
            <a:off x="5285384" y="1931331"/>
            <a:ext cx="6763878" cy="4613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23159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C1EC7F0116242A9EFC2F8C9CC23DE" ma:contentTypeVersion="20" ma:contentTypeDescription="Create a new document." ma:contentTypeScope="" ma:versionID="22939947f1b4ff29adaad9ad0ad82cd6">
  <xsd:schema xmlns:xsd="http://www.w3.org/2001/XMLSchema" xmlns:xs="http://www.w3.org/2001/XMLSchema" xmlns:p="http://schemas.microsoft.com/office/2006/metadata/properties" xmlns:ns2="7586a559-7c5c-44c3-b4f3-3037de94dfef" xmlns:ns3="64083f2c-823e-45c2-8d87-748c8fae564c" targetNamespace="http://schemas.microsoft.com/office/2006/metadata/properties" ma:root="true" ma:fieldsID="09c662aad546f1794d926f52dfcb13c4" ns2:_="" ns3:_="">
    <xsd:import namespace="7586a559-7c5c-44c3-b4f3-3037de94dfef"/>
    <xsd:import namespace="64083f2c-823e-45c2-8d87-748c8fae564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6a559-7c5c-44c3-b4f3-3037de94dfef"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13ceac-f8ef-434f-8f10-897e86008fe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083f2c-823e-45c2-8d87-748c8fae564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e7cc91b-0fe3-4ca9-9f8f-46b2a5358693}" ma:internalName="TaxCatchAll" ma:showField="CatchAllData" ma:web="64083f2c-823e-45c2-8d87-748c8fae564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86a559-7c5c-44c3-b4f3-3037de94dfef">
      <Terms xmlns="http://schemas.microsoft.com/office/infopath/2007/PartnerControls"/>
    </lcf76f155ced4ddcb4097134ff3c332f>
    <CloudMigratorOriginId xmlns="7586a559-7c5c-44c3-b4f3-3037de94dfef" xsi:nil="true"/>
    <CloudMigratorVersion xmlns="7586a559-7c5c-44c3-b4f3-3037de94dfef" xsi:nil="true"/>
    <UniqueSourceRef xmlns="7586a559-7c5c-44c3-b4f3-3037de94dfef" xsi:nil="true"/>
    <FileHash xmlns="7586a559-7c5c-44c3-b4f3-3037de94dfef" xsi:nil="true"/>
    <TaxCatchAll xmlns="64083f2c-823e-45c2-8d87-748c8fae564c" xsi:nil="true"/>
  </documentManagement>
</p:properties>
</file>

<file path=customXml/itemProps1.xml><?xml version="1.0" encoding="utf-8"?>
<ds:datastoreItem xmlns:ds="http://schemas.openxmlformats.org/officeDocument/2006/customXml" ds:itemID="{6B410CDB-D0FE-43BD-83F8-E3A960AE1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86a559-7c5c-44c3-b4f3-3037de94dfef"/>
    <ds:schemaRef ds:uri="64083f2c-823e-45c2-8d87-748c8fae5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EA276E-972D-4395-B9A9-CA0FEB960F30}">
  <ds:schemaRefs>
    <ds:schemaRef ds:uri="http://schemas.microsoft.com/sharepoint/v3/contenttype/forms"/>
  </ds:schemaRefs>
</ds:datastoreItem>
</file>

<file path=customXml/itemProps3.xml><?xml version="1.0" encoding="utf-8"?>
<ds:datastoreItem xmlns:ds="http://schemas.openxmlformats.org/officeDocument/2006/customXml" ds:itemID="{1D201D30-42AB-46B3-8F84-84ABDCED458C}">
  <ds:schemaRefs>
    <ds:schemaRef ds:uri="http://schemas.microsoft.com/office/2006/metadata/properties"/>
    <ds:schemaRef ds:uri="http://schemas.microsoft.com/office/infopath/2007/PartnerControls"/>
    <ds:schemaRef ds:uri="7586a559-7c5c-44c3-b4f3-3037de94dfef"/>
    <ds:schemaRef ds:uri="64083f2c-823e-45c2-8d87-748c8fae564c"/>
  </ds:schemaRefs>
</ds:datastoreItem>
</file>

<file path=docProps/app.xml><?xml version="1.0" encoding="utf-8"?>
<Properties xmlns="http://schemas.openxmlformats.org/officeDocument/2006/extended-properties" xmlns:vt="http://schemas.openxmlformats.org/officeDocument/2006/docPropsVTypes">
  <Template>Facet</Template>
  <TotalTime>5599</TotalTime>
  <Words>1035</Words>
  <Application>Microsoft Office PowerPoint</Application>
  <PresentationFormat>Widescreen</PresentationFormat>
  <Paragraphs>156</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Berlin Sans FB</vt:lpstr>
      <vt:lpstr>Calibri</vt:lpstr>
      <vt:lpstr>Calibri, Arial, Helvetica, sans-serif</vt:lpstr>
      <vt:lpstr>NTPreCursivef</vt:lpstr>
      <vt:lpstr>Symbol</vt:lpstr>
      <vt:lpstr>Trebuchet MS</vt:lpstr>
      <vt:lpstr>wf_segoe-ui_normal</vt:lpstr>
      <vt:lpstr>Wingdings 3</vt:lpstr>
      <vt:lpstr>Facet</vt:lpstr>
      <vt:lpstr>   </vt:lpstr>
      <vt:lpstr>   </vt:lpstr>
      <vt:lpstr>   </vt:lpstr>
      <vt:lpstr>   </vt:lpstr>
      <vt:lpstr>   </vt:lpstr>
      <vt:lpstr>PowerPoint Presentation</vt:lpstr>
      <vt:lpstr>PowerPoint Presentation</vt:lpstr>
      <vt:lpstr>PowerPoint Presentation</vt:lpstr>
      <vt:lpstr>Literacy Skills- Reading</vt:lpstr>
      <vt:lpstr>Literacy Skills- Reading</vt:lpstr>
      <vt:lpstr>Literacy Skills- Writing – Non negotiables</vt:lpstr>
      <vt:lpstr>Literacy Skills- Writing – Non negotiables</vt:lpstr>
      <vt:lpstr>Writing- Grammar</vt:lpstr>
      <vt:lpstr>Literacy Skills- Phonics</vt:lpstr>
      <vt:lpstr>Literacy Skills- Phonics</vt:lpstr>
      <vt:lpstr>Literacy Skills - Handwriting</vt:lpstr>
      <vt:lpstr>Maths – Addition</vt:lpstr>
      <vt:lpstr>PowerPoint Presentation</vt:lpstr>
      <vt:lpstr>PowerPoint Presentation</vt:lpstr>
      <vt:lpstr>PowerPoint Presentation</vt:lpstr>
      <vt:lpstr>PowerPoint Presentation</vt:lpstr>
      <vt:lpstr> Assessing Progress</vt:lpstr>
      <vt:lpstr> Interventions</vt:lpstr>
      <vt:lpstr> Interventions</vt:lpstr>
      <vt:lpstr>End of KS1 Assessment</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DelacroixR</dc:creator>
  <cp:lastModifiedBy>Jenna Backman</cp:lastModifiedBy>
  <cp:revision>63</cp:revision>
  <dcterms:created xsi:type="dcterms:W3CDTF">2019-03-02T11:54:58Z</dcterms:created>
  <dcterms:modified xsi:type="dcterms:W3CDTF">2025-09-10T21:00:43Z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0x010100DFCC1EC7F0116242A9EFC2F8C9CC23DE</vt:lpwstr>
  </property>
  <property fmtid="{D5CDD505-2E9C-101B-9397-08002B2CF9AE}" pid="3" name="MediaServiceImageTags">
    <vt:lpwstr/>
  </property>
</Properties>
</file>