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5" r:id="rId4"/>
    <p:sldMasterId id="2147483767" r:id="rId5"/>
  </p:sldMasterIdLst>
  <p:notesMasterIdLst>
    <p:notesMasterId r:id="rId32"/>
  </p:notesMasterIdLst>
  <p:handoutMasterIdLst>
    <p:handoutMasterId r:id="rId33"/>
  </p:handoutMasterIdLst>
  <p:sldIdLst>
    <p:sldId id="335" r:id="rId6"/>
    <p:sldId id="339" r:id="rId7"/>
    <p:sldId id="334" r:id="rId8"/>
    <p:sldId id="349" r:id="rId9"/>
    <p:sldId id="319" r:id="rId10"/>
    <p:sldId id="348" r:id="rId11"/>
    <p:sldId id="351" r:id="rId12"/>
    <p:sldId id="356" r:id="rId13"/>
    <p:sldId id="308" r:id="rId14"/>
    <p:sldId id="321" r:id="rId15"/>
    <p:sldId id="314" r:id="rId16"/>
    <p:sldId id="325" r:id="rId17"/>
    <p:sldId id="328" r:id="rId18"/>
    <p:sldId id="329" r:id="rId19"/>
    <p:sldId id="330" r:id="rId20"/>
    <p:sldId id="331" r:id="rId21"/>
    <p:sldId id="352" r:id="rId22"/>
    <p:sldId id="353" r:id="rId23"/>
    <p:sldId id="354" r:id="rId24"/>
    <p:sldId id="355" r:id="rId25"/>
    <p:sldId id="346" r:id="rId26"/>
    <p:sldId id="315" r:id="rId27"/>
    <p:sldId id="316" r:id="rId28"/>
    <p:sldId id="317" r:id="rId29"/>
    <p:sldId id="318" r:id="rId30"/>
    <p:sldId id="311" r:id="rId31"/>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4967" autoAdjust="0"/>
  </p:normalViewPr>
  <p:slideViewPr>
    <p:cSldViewPr snapToGrid="0">
      <p:cViewPr varScale="1">
        <p:scale>
          <a:sx n="77" d="100"/>
          <a:sy n="77" d="100"/>
        </p:scale>
        <p:origin x="268" y="56"/>
      </p:cViewPr>
      <p:guideLst>
        <p:guide orient="horz" pos="1392"/>
        <p:guide pos="7056"/>
        <p:guide orient="horz" pos="316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79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8/10/relationships/authors" Target="authors.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erine Scott" userId="e14a6578-2297-489d-974d-cb86eff011b8" providerId="ADAL" clId="{D57F6EA7-7B58-4FCA-AFF1-5F67A15DA990}"/>
    <pc:docChg chg="delSld">
      <pc:chgData name="Catherine Scott" userId="e14a6578-2297-489d-974d-cb86eff011b8" providerId="ADAL" clId="{D57F6EA7-7B58-4FCA-AFF1-5F67A15DA990}" dt="2025-07-24T09:45:44.239" v="4" actId="47"/>
      <pc:docMkLst>
        <pc:docMk/>
      </pc:docMkLst>
      <pc:sldChg chg="del">
        <pc:chgData name="Catherine Scott" userId="e14a6578-2297-489d-974d-cb86eff011b8" providerId="ADAL" clId="{D57F6EA7-7B58-4FCA-AFF1-5F67A15DA990}" dt="2025-07-24T09:45:44.239" v="4" actId="47"/>
        <pc:sldMkLst>
          <pc:docMk/>
          <pc:sldMk cId="1015890359" sldId="320"/>
        </pc:sldMkLst>
      </pc:sldChg>
      <pc:sldChg chg="del">
        <pc:chgData name="Catherine Scott" userId="e14a6578-2297-489d-974d-cb86eff011b8" providerId="ADAL" clId="{D57F6EA7-7B58-4FCA-AFF1-5F67A15DA990}" dt="2025-07-24T09:45:05.832" v="2" actId="47"/>
        <pc:sldMkLst>
          <pc:docMk/>
          <pc:sldMk cId="550340185" sldId="333"/>
        </pc:sldMkLst>
      </pc:sldChg>
      <pc:sldChg chg="del">
        <pc:chgData name="Catherine Scott" userId="e14a6578-2297-489d-974d-cb86eff011b8" providerId="ADAL" clId="{D57F6EA7-7B58-4FCA-AFF1-5F67A15DA990}" dt="2025-07-24T09:45:04.238" v="1" actId="47"/>
        <pc:sldMkLst>
          <pc:docMk/>
          <pc:sldMk cId="2845136122" sldId="347"/>
        </pc:sldMkLst>
      </pc:sldChg>
      <pc:sldChg chg="del">
        <pc:chgData name="Catherine Scott" userId="e14a6578-2297-489d-974d-cb86eff011b8" providerId="ADAL" clId="{D57F6EA7-7B58-4FCA-AFF1-5F67A15DA990}" dt="2025-07-24T09:44:21.006" v="0" actId="47"/>
        <pc:sldMkLst>
          <pc:docMk/>
          <pc:sldMk cId="2837740357" sldId="350"/>
        </pc:sldMkLst>
      </pc:sldChg>
      <pc:sldChg chg="del">
        <pc:chgData name="Catherine Scott" userId="e14a6578-2297-489d-974d-cb86eff011b8" providerId="ADAL" clId="{D57F6EA7-7B58-4FCA-AFF1-5F67A15DA990}" dt="2025-07-24T09:45:23.420" v="3" actId="47"/>
        <pc:sldMkLst>
          <pc:docMk/>
          <pc:sldMk cId="849911428" sldId="35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7B86346-59A2-4282-9A64-05524C79D8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161D54C-AFC8-47F5-B030-A8ED60D0880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536B27D-C1ED-4C55-9062-2279210E96ED}" type="datetime1">
              <a:rPr lang="en-GB" smtClean="0"/>
              <a:t>24/07/2025</a:t>
            </a:fld>
            <a:endParaRPr lang="en-GB" dirty="0"/>
          </a:p>
        </p:txBody>
      </p:sp>
      <p:sp>
        <p:nvSpPr>
          <p:cNvPr id="4" name="Footer Placeholder 3">
            <a:extLst>
              <a:ext uri="{FF2B5EF4-FFF2-40B4-BE49-F238E27FC236}">
                <a16:creationId xmlns:a16="http://schemas.microsoft.com/office/drawing/2014/main" id="{B43D8396-DC49-433C-84C0-BD573781E57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ECDA06B3-9442-49D9-BE03-080DCCEA199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C5AD26-F754-4E27-9D95-B069583ABB63}" type="slidenum">
              <a:rPr lang="en-GB" smtClean="0"/>
              <a:t>‹#›</a:t>
            </a:fld>
            <a:endParaRPr lang="en-GB"/>
          </a:p>
        </p:txBody>
      </p:sp>
    </p:spTree>
    <p:extLst>
      <p:ext uri="{BB962C8B-B14F-4D97-AF65-F5344CB8AC3E}">
        <p14:creationId xmlns:p14="http://schemas.microsoft.com/office/powerpoint/2010/main" val="4122084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61EAF8-BEF3-4EDD-99CF-6435314FE1C9}" type="datetime1">
              <a:rPr lang="en-GB" smtClean="0"/>
              <a:pPr/>
              <a:t>24/07/2025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Quarter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5939589-3E79-4C82-AA4A-FE78234FAA59}" type="slidenum">
              <a:rPr lang="en-GB" noProof="0" smtClean="0"/>
              <a:t>‹#›</a:t>
            </a:fld>
            <a:endParaRPr lang="en-GB" noProof="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3</a:t>
            </a:fld>
            <a:endParaRPr lang="en-GB"/>
          </a:p>
        </p:txBody>
      </p:sp>
    </p:spTree>
    <p:extLst>
      <p:ext uri="{BB962C8B-B14F-4D97-AF65-F5344CB8AC3E}">
        <p14:creationId xmlns:p14="http://schemas.microsoft.com/office/powerpoint/2010/main" val="1299434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12</a:t>
            </a:fld>
            <a:endParaRPr lang="en-GB"/>
          </a:p>
        </p:txBody>
      </p:sp>
    </p:spTree>
    <p:extLst>
      <p:ext uri="{BB962C8B-B14F-4D97-AF65-F5344CB8AC3E}">
        <p14:creationId xmlns:p14="http://schemas.microsoft.com/office/powerpoint/2010/main" val="1662195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13</a:t>
            </a:fld>
            <a:endParaRPr lang="en-GB"/>
          </a:p>
        </p:txBody>
      </p:sp>
    </p:spTree>
    <p:extLst>
      <p:ext uri="{BB962C8B-B14F-4D97-AF65-F5344CB8AC3E}">
        <p14:creationId xmlns:p14="http://schemas.microsoft.com/office/powerpoint/2010/main" val="1775546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14</a:t>
            </a:fld>
            <a:endParaRPr lang="en-GB"/>
          </a:p>
        </p:txBody>
      </p:sp>
    </p:spTree>
    <p:extLst>
      <p:ext uri="{BB962C8B-B14F-4D97-AF65-F5344CB8AC3E}">
        <p14:creationId xmlns:p14="http://schemas.microsoft.com/office/powerpoint/2010/main" val="4278859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15</a:t>
            </a:fld>
            <a:endParaRPr lang="en-GB"/>
          </a:p>
        </p:txBody>
      </p:sp>
    </p:spTree>
    <p:extLst>
      <p:ext uri="{BB962C8B-B14F-4D97-AF65-F5344CB8AC3E}">
        <p14:creationId xmlns:p14="http://schemas.microsoft.com/office/powerpoint/2010/main" val="1690687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16</a:t>
            </a:fld>
            <a:endParaRPr lang="en-GB"/>
          </a:p>
        </p:txBody>
      </p:sp>
    </p:spTree>
    <p:extLst>
      <p:ext uri="{BB962C8B-B14F-4D97-AF65-F5344CB8AC3E}">
        <p14:creationId xmlns:p14="http://schemas.microsoft.com/office/powerpoint/2010/main" val="2384198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17</a:t>
            </a:fld>
            <a:endParaRPr lang="en-GB"/>
          </a:p>
        </p:txBody>
      </p:sp>
    </p:spTree>
    <p:extLst>
      <p:ext uri="{BB962C8B-B14F-4D97-AF65-F5344CB8AC3E}">
        <p14:creationId xmlns:p14="http://schemas.microsoft.com/office/powerpoint/2010/main" val="254562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18</a:t>
            </a:fld>
            <a:endParaRPr lang="en-GB"/>
          </a:p>
        </p:txBody>
      </p:sp>
    </p:spTree>
    <p:extLst>
      <p:ext uri="{BB962C8B-B14F-4D97-AF65-F5344CB8AC3E}">
        <p14:creationId xmlns:p14="http://schemas.microsoft.com/office/powerpoint/2010/main" val="2875688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19</a:t>
            </a:fld>
            <a:endParaRPr lang="en-GB"/>
          </a:p>
        </p:txBody>
      </p:sp>
    </p:spTree>
    <p:extLst>
      <p:ext uri="{BB962C8B-B14F-4D97-AF65-F5344CB8AC3E}">
        <p14:creationId xmlns:p14="http://schemas.microsoft.com/office/powerpoint/2010/main" val="3285305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20</a:t>
            </a:fld>
            <a:endParaRPr lang="en-GB"/>
          </a:p>
        </p:txBody>
      </p:sp>
    </p:spTree>
    <p:extLst>
      <p:ext uri="{BB962C8B-B14F-4D97-AF65-F5344CB8AC3E}">
        <p14:creationId xmlns:p14="http://schemas.microsoft.com/office/powerpoint/2010/main" val="340314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22</a:t>
            </a:fld>
            <a:endParaRPr lang="en-GB"/>
          </a:p>
        </p:txBody>
      </p:sp>
    </p:spTree>
    <p:extLst>
      <p:ext uri="{BB962C8B-B14F-4D97-AF65-F5344CB8AC3E}">
        <p14:creationId xmlns:p14="http://schemas.microsoft.com/office/powerpoint/2010/main" val="4018588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4</a:t>
            </a:fld>
            <a:endParaRPr lang="en-GB"/>
          </a:p>
        </p:txBody>
      </p:sp>
    </p:spTree>
    <p:extLst>
      <p:ext uri="{BB962C8B-B14F-4D97-AF65-F5344CB8AC3E}">
        <p14:creationId xmlns:p14="http://schemas.microsoft.com/office/powerpoint/2010/main" val="2066515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23</a:t>
            </a:fld>
            <a:endParaRPr lang="en-GB"/>
          </a:p>
        </p:txBody>
      </p:sp>
    </p:spTree>
    <p:extLst>
      <p:ext uri="{BB962C8B-B14F-4D97-AF65-F5344CB8AC3E}">
        <p14:creationId xmlns:p14="http://schemas.microsoft.com/office/powerpoint/2010/main" val="1828570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24</a:t>
            </a:fld>
            <a:endParaRPr lang="en-GB"/>
          </a:p>
        </p:txBody>
      </p:sp>
    </p:spTree>
    <p:extLst>
      <p:ext uri="{BB962C8B-B14F-4D97-AF65-F5344CB8AC3E}">
        <p14:creationId xmlns:p14="http://schemas.microsoft.com/office/powerpoint/2010/main" val="2018064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25</a:t>
            </a:fld>
            <a:endParaRPr lang="en-GB"/>
          </a:p>
        </p:txBody>
      </p:sp>
    </p:spTree>
    <p:extLst>
      <p:ext uri="{BB962C8B-B14F-4D97-AF65-F5344CB8AC3E}">
        <p14:creationId xmlns:p14="http://schemas.microsoft.com/office/powerpoint/2010/main" val="41374771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26</a:t>
            </a:fld>
            <a:endParaRPr lang="en-GB"/>
          </a:p>
        </p:txBody>
      </p:sp>
    </p:spTree>
    <p:extLst>
      <p:ext uri="{BB962C8B-B14F-4D97-AF65-F5344CB8AC3E}">
        <p14:creationId xmlns:p14="http://schemas.microsoft.com/office/powerpoint/2010/main" val="2292580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5</a:t>
            </a:fld>
            <a:endParaRPr lang="en-GB"/>
          </a:p>
        </p:txBody>
      </p:sp>
    </p:spTree>
    <p:extLst>
      <p:ext uri="{BB962C8B-B14F-4D97-AF65-F5344CB8AC3E}">
        <p14:creationId xmlns:p14="http://schemas.microsoft.com/office/powerpoint/2010/main" val="1217760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6</a:t>
            </a:fld>
            <a:endParaRPr lang="en-GB"/>
          </a:p>
        </p:txBody>
      </p:sp>
    </p:spTree>
    <p:extLst>
      <p:ext uri="{BB962C8B-B14F-4D97-AF65-F5344CB8AC3E}">
        <p14:creationId xmlns:p14="http://schemas.microsoft.com/office/powerpoint/2010/main" val="4217222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7</a:t>
            </a:fld>
            <a:endParaRPr lang="en-GB"/>
          </a:p>
        </p:txBody>
      </p:sp>
    </p:spTree>
    <p:extLst>
      <p:ext uri="{BB962C8B-B14F-4D97-AF65-F5344CB8AC3E}">
        <p14:creationId xmlns:p14="http://schemas.microsoft.com/office/powerpoint/2010/main" val="4261151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8</a:t>
            </a:fld>
            <a:endParaRPr lang="en-GB"/>
          </a:p>
        </p:txBody>
      </p:sp>
    </p:spTree>
    <p:extLst>
      <p:ext uri="{BB962C8B-B14F-4D97-AF65-F5344CB8AC3E}">
        <p14:creationId xmlns:p14="http://schemas.microsoft.com/office/powerpoint/2010/main" val="1627903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9</a:t>
            </a:fld>
            <a:endParaRPr lang="en-GB"/>
          </a:p>
        </p:txBody>
      </p:sp>
    </p:spTree>
    <p:extLst>
      <p:ext uri="{BB962C8B-B14F-4D97-AF65-F5344CB8AC3E}">
        <p14:creationId xmlns:p14="http://schemas.microsoft.com/office/powerpoint/2010/main" val="2611842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10</a:t>
            </a:fld>
            <a:endParaRPr lang="en-GB"/>
          </a:p>
        </p:txBody>
      </p:sp>
    </p:spTree>
    <p:extLst>
      <p:ext uri="{BB962C8B-B14F-4D97-AF65-F5344CB8AC3E}">
        <p14:creationId xmlns:p14="http://schemas.microsoft.com/office/powerpoint/2010/main" val="1081165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11</a:t>
            </a:fld>
            <a:endParaRPr lang="en-GB"/>
          </a:p>
        </p:txBody>
      </p:sp>
    </p:spTree>
    <p:extLst>
      <p:ext uri="{BB962C8B-B14F-4D97-AF65-F5344CB8AC3E}">
        <p14:creationId xmlns:p14="http://schemas.microsoft.com/office/powerpoint/2010/main" val="4155124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7/24/2025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38345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rtl="0"/>
            <a:r>
              <a:rPr lang="en-GB" noProof="0"/>
              <a:t>9/3/20XX</a:t>
            </a:r>
          </a:p>
        </p:txBody>
      </p:sp>
      <p:sp>
        <p:nvSpPr>
          <p:cNvPr id="5" name="Footer Placeholder 4"/>
          <p:cNvSpPr>
            <a:spLocks noGrp="1"/>
          </p:cNvSpPr>
          <p:nvPr>
            <p:ph type="ftr" sz="quarter" idx="11"/>
          </p:nvPr>
        </p:nvSpPr>
        <p:spPr/>
        <p:txBody>
          <a:bodyPr/>
          <a:lstStyle/>
          <a:p>
            <a:pPr rtl="0"/>
            <a:r>
              <a:rPr lang="en-GB" noProof="0"/>
              <a:t>Presentation Title</a:t>
            </a:r>
          </a:p>
        </p:txBody>
      </p:sp>
      <p:sp>
        <p:nvSpPr>
          <p:cNvPr id="6" name="Slide Number Placeholder 5"/>
          <p:cNvSpPr>
            <a:spLocks noGrp="1"/>
          </p:cNvSpPr>
          <p:nvPr>
            <p:ph type="sldNum" sz="quarter" idx="12"/>
          </p:nvPr>
        </p:nvSpPr>
        <p:spPr/>
        <p:txBody>
          <a:bodyPr/>
          <a:lstStyle/>
          <a:p>
            <a:pPr rtl="0"/>
            <a:fld id="{D8DA9DAA-006C-4F4B-980E-E3DF019B24E2}" type="slidenum">
              <a:rPr lang="en-GB" noProof="0" smtClean="0"/>
              <a:t>‹#›</a:t>
            </a:fld>
            <a:endParaRPr lang="en-GB" noProof="0"/>
          </a:p>
        </p:txBody>
      </p:sp>
    </p:spTree>
    <p:extLst>
      <p:ext uri="{BB962C8B-B14F-4D97-AF65-F5344CB8AC3E}">
        <p14:creationId xmlns:p14="http://schemas.microsoft.com/office/powerpoint/2010/main" val="4228617767"/>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rtl="0"/>
            <a:r>
              <a:rPr lang="en-GB" noProof="0"/>
              <a:t>9/3/20XX</a:t>
            </a:r>
          </a:p>
        </p:txBody>
      </p:sp>
      <p:sp>
        <p:nvSpPr>
          <p:cNvPr id="5" name="Footer Placeholder 4"/>
          <p:cNvSpPr>
            <a:spLocks noGrp="1"/>
          </p:cNvSpPr>
          <p:nvPr>
            <p:ph type="ftr" sz="quarter" idx="11"/>
          </p:nvPr>
        </p:nvSpPr>
        <p:spPr/>
        <p:txBody>
          <a:bodyPr/>
          <a:lstStyle/>
          <a:p>
            <a:pPr rtl="0"/>
            <a:r>
              <a:rPr lang="en-GB" noProof="0"/>
              <a:t>Presentation Title</a:t>
            </a:r>
          </a:p>
        </p:txBody>
      </p:sp>
      <p:sp>
        <p:nvSpPr>
          <p:cNvPr id="6" name="Slide Number Placeholder 5"/>
          <p:cNvSpPr>
            <a:spLocks noGrp="1"/>
          </p:cNvSpPr>
          <p:nvPr>
            <p:ph type="sldNum" sz="quarter" idx="12"/>
          </p:nvPr>
        </p:nvSpPr>
        <p:spPr/>
        <p:txBody>
          <a:bodyPr/>
          <a:lstStyle/>
          <a:p>
            <a:pPr rtl="0"/>
            <a:fld id="{D8DA9DAA-006C-4F4B-980E-E3DF019B24E2}" type="slidenum">
              <a:rPr lang="en-GB" noProof="0" smtClean="0"/>
              <a:t>‹#›</a:t>
            </a:fld>
            <a:endParaRPr lang="en-GB" noProof="0"/>
          </a:p>
        </p:txBody>
      </p:sp>
    </p:spTree>
    <p:extLst>
      <p:ext uri="{BB962C8B-B14F-4D97-AF65-F5344CB8AC3E}">
        <p14:creationId xmlns:p14="http://schemas.microsoft.com/office/powerpoint/2010/main" val="5810088"/>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Only">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p:nvPr>
        </p:nvSpPr>
        <p:spPr>
          <a:xfrm>
            <a:off x="1366432"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rtlCol="0" anchor="ctr">
            <a:noAutofit/>
          </a:bodyPr>
          <a:lstStyle>
            <a:lvl1pPr algn="ctr">
              <a:buNone/>
              <a:defRPr sz="1600" b="1">
                <a:solidFill>
                  <a:schemeClr val="bg1"/>
                </a:solidFill>
              </a:defRPr>
            </a:lvl1pPr>
          </a:lstStyle>
          <a:p>
            <a:pPr rtl="0"/>
            <a:r>
              <a:rPr lang="en-US" noProof="0"/>
              <a:t>Click icon to add picture</a:t>
            </a:r>
            <a:endParaRPr lang="en-GB" noProof="0"/>
          </a:p>
        </p:txBody>
      </p:sp>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202936" y="585216"/>
            <a:ext cx="5833872" cy="2276856"/>
          </a:xfrm>
        </p:spPr>
        <p:txBody>
          <a:bodyPr rtlCol="0" anchor="b"/>
          <a:lstStyle>
            <a:lvl1pPr algn="r">
              <a:defRPr sz="6000" b="1" cap="all" spc="400" baseline="0">
                <a:solidFill>
                  <a:schemeClr val="bg1"/>
                </a:solidFill>
              </a:defRPr>
            </a:lvl1pPr>
          </a:lstStyle>
          <a:p>
            <a:pPr rtl="0"/>
            <a:r>
              <a:rPr lang="en-GB" noProof="0"/>
              <a:t>Title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rtlCol="0"/>
          <a:lstStyle>
            <a:lvl1pPr>
              <a:defRPr>
                <a:solidFill>
                  <a:schemeClr val="bg1"/>
                </a:solidFill>
              </a:defRPr>
            </a:lvl1pPr>
          </a:lstStyle>
          <a:p>
            <a:pPr rtl="0"/>
            <a:r>
              <a:rPr lang="en-GB" noProof="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rtlCol="0"/>
          <a:lstStyle>
            <a:lvl1pPr>
              <a:defRPr>
                <a:solidFill>
                  <a:schemeClr val="bg1"/>
                </a:solidFill>
              </a:defRPr>
            </a:lvl1pPr>
          </a:lstStyle>
          <a:p>
            <a:pPr rtl="0"/>
            <a:r>
              <a:rPr lang="en-GB" noProof="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rtlCol="0"/>
          <a:lstStyle>
            <a:lvl1pPr>
              <a:defRPr>
                <a:solidFill>
                  <a:schemeClr val="bg1"/>
                </a:solidFill>
              </a:defRPr>
            </a:lvl1pPr>
          </a:lstStyle>
          <a:p>
            <a:pPr rtl="0"/>
            <a:fld id="{D8DA9DAA-006C-4F4B-980E-E3DF019B24E2}" type="slidenum">
              <a:rPr lang="en-GB" noProof="0" smtClean="0"/>
              <a:pPr/>
              <a:t>‹#›</a:t>
            </a:fld>
            <a:endParaRPr lang="en-GB" noProof="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202936" y="3127248"/>
            <a:ext cx="5833872" cy="3118104"/>
          </a:xfrm>
        </p:spPr>
        <p:txBody>
          <a:bodyPr rtlCol="0"/>
          <a:lstStyle>
            <a:lvl1pPr marL="0" indent="0" algn="r">
              <a:buNone/>
              <a:defRPr sz="1800">
                <a:solidFill>
                  <a:schemeClr val="bg1"/>
                </a:solidFill>
              </a:defRPr>
            </a:lvl1pPr>
          </a:lstStyle>
          <a:p>
            <a:pPr lvl="0" rtl="0"/>
            <a:r>
              <a:rPr lang="en-US" noProof="0"/>
              <a:t>Click to edit Master text styles</a:t>
            </a:r>
          </a:p>
        </p:txBody>
      </p:sp>
      <p:sp>
        <p:nvSpPr>
          <p:cNvPr id="11" name="Graphic 12">
            <a:extLst>
              <a:ext uri="{FF2B5EF4-FFF2-40B4-BE49-F238E27FC236}">
                <a16:creationId xmlns:a16="http://schemas.microsoft.com/office/drawing/2014/main" id="{EA1B6985-3E5A-40F4-9268-D4AB3BBF8C9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en-GB" noProof="0"/>
          </a:p>
        </p:txBody>
      </p:sp>
      <p:sp>
        <p:nvSpPr>
          <p:cNvPr id="13" name="Graphic 13">
            <a:extLst>
              <a:ext uri="{FF2B5EF4-FFF2-40B4-BE49-F238E27FC236}">
                <a16:creationId xmlns:a16="http://schemas.microsoft.com/office/drawing/2014/main" id="{338BC906-9D03-4280-85E8-21A81BC21D73}"/>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en-GB" noProof="0"/>
          </a:p>
        </p:txBody>
      </p:sp>
      <p:sp>
        <p:nvSpPr>
          <p:cNvPr id="17" name="Graphic 15">
            <a:extLst>
              <a:ext uri="{FF2B5EF4-FFF2-40B4-BE49-F238E27FC236}">
                <a16:creationId xmlns:a16="http://schemas.microsoft.com/office/drawing/2014/main" id="{C5C06D53-C9F6-47E8-BFE1-B8193A1AED8B}"/>
              </a:ext>
            </a:extLst>
          </p:cNvPr>
          <p:cNvSpPr/>
          <p:nvPr userDrawn="1"/>
        </p:nvSpPr>
        <p:spPr>
          <a:xfrm>
            <a:off x="1669987"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en-GB" noProof="0"/>
          </a:p>
        </p:txBody>
      </p:sp>
    </p:spTree>
    <p:extLst>
      <p:ext uri="{BB962C8B-B14F-4D97-AF65-F5344CB8AC3E}">
        <p14:creationId xmlns:p14="http://schemas.microsoft.com/office/powerpoint/2010/main" val="2490768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p:nvPr>
        </p:nvSpPr>
        <p:spPr>
          <a:xfrm>
            <a:off x="7451965" y="1665520"/>
            <a:ext cx="426696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rtlCol="0" anchor="ctr">
            <a:noAutofit/>
          </a:bodyPr>
          <a:lstStyle>
            <a:lvl1pPr algn="ctr">
              <a:buNone/>
              <a:defRPr/>
            </a:lvl1pPr>
          </a:lstStyle>
          <a:p>
            <a:pPr rtl="0"/>
            <a:r>
              <a:rPr lang="en-US" noProof="0"/>
              <a:t>Click icon to add picture</a:t>
            </a:r>
            <a:endParaRPr lang="en-GB" noProof="0"/>
          </a:p>
        </p:txBody>
      </p:sp>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a:xfrm>
            <a:off x="804672" y="1335024"/>
            <a:ext cx="6190488" cy="1179576"/>
          </a:xfrm>
        </p:spPr>
        <p:txBody>
          <a:bodyPr lIns="91440" tIns="45720" rIns="91440" bIns="45720" rtlCol="0" anchor="b"/>
          <a:lstStyle>
            <a:lvl1pPr>
              <a:defRPr sz="5400"/>
            </a:lvl1pPr>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850392" y="2825496"/>
            <a:ext cx="6190488" cy="3346704"/>
          </a:xfrm>
        </p:spPr>
        <p:txBody>
          <a:bodyPr rtlCol="0"/>
          <a:lstStyle>
            <a:lvl1pPr marL="0" indent="0">
              <a:lnSpc>
                <a:spcPct val="110000"/>
              </a:lnSpc>
              <a:buNone/>
              <a:defRPr sz="2000"/>
            </a:lvl1pPr>
            <a:lvl2pPr marL="228600">
              <a:defRPr sz="1800"/>
            </a:lvl2pPr>
            <a:lvl3pPr marL="457200">
              <a:defRPr sz="1600"/>
            </a:lvl3pPr>
            <a:lvl4pPr marL="685800">
              <a:defRPr sz="1400"/>
            </a:lvl4pPr>
            <a:lvl5pPr>
              <a:defRPr sz="14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rtlCol="0"/>
          <a:lstStyle>
            <a:lvl1pPr>
              <a:defRPr>
                <a:solidFill>
                  <a:schemeClr val="accent2"/>
                </a:solidFill>
              </a:defRPr>
            </a:lvl1pPr>
          </a:lstStyle>
          <a:p>
            <a:pPr rtl="0"/>
            <a:r>
              <a:rPr lang="en-GB" noProof="0"/>
              <a:t>9/3/20XX</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7964424" y="621792"/>
            <a:ext cx="4114800" cy="365125"/>
          </a:xfrm>
        </p:spPr>
        <p:txBody>
          <a:bodyPr rtlCol="0"/>
          <a:lstStyle>
            <a:lvl1pPr>
              <a:defRPr baseline="0">
                <a:solidFill>
                  <a:schemeClr val="accent2"/>
                </a:solidFill>
              </a:defRPr>
            </a:lvl1pPr>
          </a:lstStyle>
          <a:p>
            <a:pPr rtl="0"/>
            <a:r>
              <a:rPr lang="en-GB" noProof="0"/>
              <a:t>Presentation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lvl1pPr>
              <a:defRPr>
                <a:solidFill>
                  <a:schemeClr val="accent2"/>
                </a:solidFill>
              </a:defRPr>
            </a:lvl1pPr>
          </a:lstStyle>
          <a:p>
            <a:pPr rtl="0"/>
            <a:fld id="{D8DA9DAA-006C-4F4B-980E-E3DF019B24E2}" type="slidenum">
              <a:rPr lang="en-GB" noProof="0" smtClean="0"/>
              <a:pPr/>
              <a:t>‹#›</a:t>
            </a:fld>
            <a:endParaRPr lang="en-GB" noProof="0"/>
          </a:p>
        </p:txBody>
      </p:sp>
      <p:cxnSp>
        <p:nvCxnSpPr>
          <p:cNvPr id="9" name="Straight Connector 8">
            <a:extLst>
              <a:ext uri="{FF2B5EF4-FFF2-40B4-BE49-F238E27FC236}">
                <a16:creationId xmlns:a16="http://schemas.microsoft.com/office/drawing/2014/main" id="{FA8B3D0E-ED3F-46FA-AE79-5FEFDE9168E3}"/>
              </a:ext>
            </a:extLst>
          </p:cNvPr>
          <p:cNvCxnSpPr>
            <a:cxnSpLocks/>
          </p:cNvCxnSpPr>
          <p:nvPr userDrawn="1"/>
        </p:nvCxnSpPr>
        <p:spPr>
          <a:xfrm>
            <a:off x="0"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7" name="Graphic 10">
            <a:extLst>
              <a:ext uri="{FF2B5EF4-FFF2-40B4-BE49-F238E27FC236}">
                <a16:creationId xmlns:a16="http://schemas.microsoft.com/office/drawing/2014/main" id="{AAD06B87-D9B2-4F94-B734-A8F039A2033F}"/>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en-GB" noProof="0"/>
          </a:p>
        </p:txBody>
      </p:sp>
      <p:sp>
        <p:nvSpPr>
          <p:cNvPr id="19" name="Graphic 11">
            <a:extLst>
              <a:ext uri="{FF2B5EF4-FFF2-40B4-BE49-F238E27FC236}">
                <a16:creationId xmlns:a16="http://schemas.microsoft.com/office/drawing/2014/main" id="{BB13A13C-36EA-4B13-9175-C5FE95B34D33}"/>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en-GB" noProof="0"/>
          </a:p>
        </p:txBody>
      </p:sp>
    </p:spTree>
    <p:extLst>
      <p:ext uri="{BB962C8B-B14F-4D97-AF65-F5344CB8AC3E}">
        <p14:creationId xmlns:p14="http://schemas.microsoft.com/office/powerpoint/2010/main" val="18971113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6391656" y="841248"/>
            <a:ext cx="4434840" cy="3236976"/>
          </a:xfrm>
        </p:spPr>
        <p:txBody>
          <a:bodyPr rtlCol="0" anchor="b"/>
          <a:lstStyle>
            <a:lvl1pPr algn="l">
              <a:lnSpc>
                <a:spcPct val="110000"/>
              </a:lnSpc>
              <a:spcBef>
                <a:spcPts val="1000"/>
              </a:spcBef>
              <a:defRPr sz="3600" b="0" i="0" cap="none" baseline="0"/>
            </a:lvl1pPr>
          </a:lstStyle>
          <a:p>
            <a:pPr rtl="0"/>
            <a:r>
              <a:rPr lang="en-US" noProof="0"/>
              <a:t>Click to edit Master title style</a:t>
            </a:r>
            <a:endParaRPr lang="en-GB" noProof="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5" y="4498848"/>
            <a:ext cx="4434835" cy="510474"/>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rtlCol="0"/>
          <a:lstStyle>
            <a:lvl1pPr>
              <a:defRPr>
                <a:solidFill>
                  <a:schemeClr val="accent2"/>
                </a:solidFill>
              </a:defRPr>
            </a:lvl1pPr>
          </a:lstStyle>
          <a:p>
            <a:pPr rtl="0"/>
            <a:r>
              <a:rPr lang="en-GB" noProof="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rtlCol="0"/>
          <a:lstStyle>
            <a:lvl1pPr>
              <a:defRPr>
                <a:solidFill>
                  <a:schemeClr val="accent2"/>
                </a:solidFill>
              </a:defRPr>
            </a:lvl1pPr>
          </a:lstStyle>
          <a:p>
            <a:pPr rtl="0"/>
            <a:fld id="{D8DA9DAA-006C-4F4B-980E-E3DF019B24E2}" type="slidenum">
              <a:rPr lang="en-GB" noProof="0" smtClean="0"/>
              <a:pPr/>
              <a:t>‹#›</a:t>
            </a:fld>
            <a:endParaRPr lang="en-GB" noProof="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01752"/>
            <a:ext cx="5221224" cy="6263640"/>
          </a:xfrm>
        </p:spPr>
        <p:txBody>
          <a:bodyPr rtlCol="0" anchor="ctr"/>
          <a:lstStyle>
            <a:lvl1pPr algn="ctr">
              <a:buNone/>
              <a:defRPr>
                <a:solidFill>
                  <a:schemeClr val="bg1"/>
                </a:solidFill>
              </a:defRPr>
            </a:lvl1pPr>
          </a:lstStyle>
          <a:p>
            <a:pPr rtl="0"/>
            <a:r>
              <a:rPr lang="en-US" noProof="0"/>
              <a:t>Click icon to add picture</a:t>
            </a:r>
            <a:endParaRPr lang="en-GB" noProof="0"/>
          </a:p>
        </p:txBody>
      </p:sp>
    </p:spTree>
    <p:extLst>
      <p:ext uri="{BB962C8B-B14F-4D97-AF65-F5344CB8AC3E}">
        <p14:creationId xmlns:p14="http://schemas.microsoft.com/office/powerpoint/2010/main" val="1299048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rtlCol="0" anchor="b"/>
          <a:lstStyle>
            <a:lvl1pPr algn="l">
              <a:defRPr sz="5400" b="0" i="0" cap="none" baseline="0"/>
            </a:lvl1pPr>
          </a:lstStyle>
          <a:p>
            <a:pPr rtl="0"/>
            <a:r>
              <a:rPr lang="en-GB" noProof="0"/>
              <a:t>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4" y="1801368"/>
            <a:ext cx="4434840" cy="4754880"/>
          </a:xfrm>
        </p:spPr>
        <p:txBody>
          <a:bodyPr rtlCol="0">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rtlCol="0"/>
          <a:lstStyle>
            <a:lvl1pPr>
              <a:defRPr>
                <a:solidFill>
                  <a:schemeClr val="accent2"/>
                </a:solidFill>
              </a:defRPr>
            </a:lvl1pPr>
          </a:lstStyle>
          <a:p>
            <a:pPr rtl="0"/>
            <a:r>
              <a:rPr lang="en-GB" noProof="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rtlCol="0"/>
          <a:lstStyle>
            <a:lvl1pPr>
              <a:defRPr>
                <a:solidFill>
                  <a:schemeClr val="accent2"/>
                </a:solidFill>
              </a:defRPr>
            </a:lvl1pPr>
          </a:lstStyle>
          <a:p>
            <a:pPr rtl="0"/>
            <a:fld id="{D8DA9DAA-006C-4F4B-980E-E3DF019B24E2}" type="slidenum">
              <a:rPr lang="en-GB" noProof="0" smtClean="0"/>
              <a:pPr/>
              <a:t>‹#›</a:t>
            </a:fld>
            <a:endParaRPr lang="en-GB" noProof="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108960"/>
            <a:ext cx="5221224" cy="3447288"/>
          </a:xfrm>
        </p:spPr>
        <p:txBody>
          <a:bodyPr rtlCol="0" anchor="ctr"/>
          <a:lstStyle>
            <a:lvl1pPr algn="ctr">
              <a:buNone/>
              <a:defRPr>
                <a:solidFill>
                  <a:schemeClr val="bg1"/>
                </a:solidFill>
              </a:defRPr>
            </a:lvl1pPr>
          </a:lstStyle>
          <a:p>
            <a:pPr rtl="0"/>
            <a:r>
              <a:rPr lang="en-US" noProof="0"/>
              <a:t>Click icon to add picture</a:t>
            </a:r>
            <a:endParaRPr lang="en-GB" noProof="0"/>
          </a:p>
        </p:txBody>
      </p:sp>
      <p:sp>
        <p:nvSpPr>
          <p:cNvPr id="10" name="Picture Placeholder 12">
            <a:extLst>
              <a:ext uri="{FF2B5EF4-FFF2-40B4-BE49-F238E27FC236}">
                <a16:creationId xmlns:a16="http://schemas.microsoft.com/office/drawing/2014/main" id="{F146D6C1-343E-4F97-A565-55BBB15F4C77}"/>
              </a:ext>
            </a:extLst>
          </p:cNvPr>
          <p:cNvSpPr>
            <a:spLocks noGrp="1"/>
          </p:cNvSpPr>
          <p:nvPr>
            <p:ph type="pic" sz="quarter" idx="14"/>
          </p:nvPr>
        </p:nvSpPr>
        <p:spPr>
          <a:xfrm>
            <a:off x="283464" y="301752"/>
            <a:ext cx="2459736" cy="2505456"/>
          </a:xfrm>
        </p:spPr>
        <p:txBody>
          <a:bodyPr rtlCol="0" anchor="ctr"/>
          <a:lstStyle>
            <a:lvl1pPr algn="ctr">
              <a:buNone/>
              <a:defRPr>
                <a:solidFill>
                  <a:schemeClr val="bg1"/>
                </a:solidFill>
              </a:defRPr>
            </a:lvl1pPr>
          </a:lstStyle>
          <a:p>
            <a:pPr rtl="0"/>
            <a:r>
              <a:rPr lang="en-US" noProof="0"/>
              <a:t>Click icon to add picture</a:t>
            </a:r>
            <a:endParaRPr lang="en-GB" noProof="0"/>
          </a:p>
        </p:txBody>
      </p:sp>
      <p:sp>
        <p:nvSpPr>
          <p:cNvPr id="11" name="Picture Placeholder 12">
            <a:extLst>
              <a:ext uri="{FF2B5EF4-FFF2-40B4-BE49-F238E27FC236}">
                <a16:creationId xmlns:a16="http://schemas.microsoft.com/office/drawing/2014/main" id="{BA123E2D-4554-47D5-B0EC-0C47EDB41626}"/>
              </a:ext>
            </a:extLst>
          </p:cNvPr>
          <p:cNvSpPr>
            <a:spLocks noGrp="1"/>
          </p:cNvSpPr>
          <p:nvPr>
            <p:ph type="pic" sz="quarter" idx="15"/>
          </p:nvPr>
        </p:nvSpPr>
        <p:spPr>
          <a:xfrm>
            <a:off x="3044952" y="301752"/>
            <a:ext cx="2459736" cy="2505456"/>
          </a:xfrm>
        </p:spPr>
        <p:txBody>
          <a:bodyPr rtlCol="0" anchor="ctr"/>
          <a:lstStyle>
            <a:lvl1pPr algn="ctr">
              <a:buNone/>
              <a:defRPr>
                <a:solidFill>
                  <a:schemeClr val="bg1"/>
                </a:solidFill>
              </a:defRPr>
            </a:lvl1pPr>
          </a:lstStyle>
          <a:p>
            <a:pPr rtl="0"/>
            <a:r>
              <a:rPr lang="en-US" noProof="0"/>
              <a:t>Click icon to add picture</a:t>
            </a:r>
            <a:endParaRPr lang="en-GB" noProof="0"/>
          </a:p>
        </p:txBody>
      </p:sp>
    </p:spTree>
    <p:extLst>
      <p:ext uri="{BB962C8B-B14F-4D97-AF65-F5344CB8AC3E}">
        <p14:creationId xmlns:p14="http://schemas.microsoft.com/office/powerpoint/2010/main" val="1257891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3186EA6A-5CD5-4DF7-9C8A-EDFAF28A80D9}"/>
              </a:ext>
            </a:extLst>
          </p:cNvPr>
          <p:cNvSpPr>
            <a:spLocks noGrp="1"/>
          </p:cNvSpPr>
          <p:nvPr>
            <p:ph type="pic" sz="quarter" idx="14"/>
          </p:nvPr>
        </p:nvSpPr>
        <p:spPr>
          <a:xfrm>
            <a:off x="1777111" y="407499"/>
            <a:ext cx="195227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txBody>
          <a:bodyPr wrap="square" rtlCol="0" anchor="ctr">
            <a:noAutofit/>
          </a:bodyPr>
          <a:lstStyle>
            <a:lvl1pPr algn="ctr">
              <a:buNone/>
              <a:defRPr sz="1800">
                <a:solidFill>
                  <a:schemeClr val="bg1"/>
                </a:solidFill>
              </a:defRPr>
            </a:lvl1pPr>
          </a:lstStyle>
          <a:p>
            <a:pPr rtl="0"/>
            <a:r>
              <a:rPr lang="en-US" noProof="0"/>
              <a:t>Click icon to add picture</a:t>
            </a:r>
            <a:endParaRPr lang="en-GB" noProof="0"/>
          </a:p>
        </p:txBody>
      </p:sp>
      <p:sp>
        <p:nvSpPr>
          <p:cNvPr id="32" name="Picture Placeholder 31">
            <a:extLst>
              <a:ext uri="{FF2B5EF4-FFF2-40B4-BE49-F238E27FC236}">
                <a16:creationId xmlns:a16="http://schemas.microsoft.com/office/drawing/2014/main" id="{83D5117F-F235-498D-99A5-9DE2D665576C}"/>
              </a:ext>
            </a:extLst>
          </p:cNvPr>
          <p:cNvSpPr>
            <a:spLocks noGrp="1"/>
          </p:cNvSpPr>
          <p:nvPr>
            <p:ph type="pic" sz="quarter" idx="15"/>
          </p:nvPr>
        </p:nvSpPr>
        <p:spPr>
          <a:xfrm>
            <a:off x="3528345" y="1972581"/>
            <a:ext cx="2290065"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txBody>
          <a:bodyPr wrap="square" rtlCol="0" anchor="ctr">
            <a:noAutofit/>
          </a:bodyPr>
          <a:lstStyle>
            <a:lvl1pPr algn="ctr">
              <a:buNone/>
              <a:defRPr sz="1800">
                <a:solidFill>
                  <a:schemeClr val="bg1"/>
                </a:solidFill>
              </a:defRPr>
            </a:lvl1pPr>
          </a:lstStyle>
          <a:p>
            <a:pPr rtl="0"/>
            <a:r>
              <a:rPr lang="en-US" noProof="0"/>
              <a:t>Click icon to add picture</a:t>
            </a:r>
            <a:endParaRPr lang="en-GB" noProof="0"/>
          </a:p>
        </p:txBody>
      </p:sp>
      <p:sp>
        <p:nvSpPr>
          <p:cNvPr id="31" name="Picture Placeholder 30">
            <a:extLst>
              <a:ext uri="{FF2B5EF4-FFF2-40B4-BE49-F238E27FC236}">
                <a16:creationId xmlns:a16="http://schemas.microsoft.com/office/drawing/2014/main" id="{E1E0A794-F1D3-4628-B5B1-9D48AB34C3D4}"/>
              </a:ext>
            </a:extLst>
          </p:cNvPr>
          <p:cNvSpPr>
            <a:spLocks noGrp="1"/>
          </p:cNvSpPr>
          <p:nvPr>
            <p:ph type="pic" sz="quarter" idx="16"/>
          </p:nvPr>
        </p:nvSpPr>
        <p:spPr>
          <a:xfrm>
            <a:off x="5579539" y="4386312"/>
            <a:ext cx="3119293"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txBody>
          <a:bodyPr wrap="square" rtlCol="0" anchor="ctr">
            <a:noAutofit/>
          </a:bodyPr>
          <a:lstStyle>
            <a:lvl1pPr algn="ctr">
              <a:buNone/>
              <a:defRPr sz="1800">
                <a:solidFill>
                  <a:schemeClr val="bg1"/>
                </a:solidFill>
              </a:defRPr>
            </a:lvl1pPr>
          </a:lstStyle>
          <a:p>
            <a:pPr rtl="0"/>
            <a:r>
              <a:rPr lang="en-US" noProof="0"/>
              <a:t>Click icon to add picture</a:t>
            </a:r>
            <a:endParaRPr lang="en-GB" noProof="0"/>
          </a:p>
        </p:txBody>
      </p:sp>
      <p:sp>
        <p:nvSpPr>
          <p:cNvPr id="30" name="Picture Placeholder 29">
            <a:extLst>
              <a:ext uri="{FF2B5EF4-FFF2-40B4-BE49-F238E27FC236}">
                <a16:creationId xmlns:a16="http://schemas.microsoft.com/office/drawing/2014/main" id="{B8D3F45B-B631-47D3-A33C-71CEC2B3602C}"/>
              </a:ext>
            </a:extLst>
          </p:cNvPr>
          <p:cNvSpPr>
            <a:spLocks noGrp="1"/>
          </p:cNvSpPr>
          <p:nvPr>
            <p:ph type="pic" sz="quarter" idx="17"/>
          </p:nvPr>
        </p:nvSpPr>
        <p:spPr>
          <a:xfrm>
            <a:off x="1092905" y="4018982"/>
            <a:ext cx="385416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txBody>
          <a:bodyPr wrap="square" rtlCol="0" anchor="ctr">
            <a:noAutofit/>
          </a:bodyPr>
          <a:lstStyle>
            <a:lvl1pPr algn="ctr">
              <a:buNone/>
              <a:defRPr sz="1800">
                <a:solidFill>
                  <a:schemeClr val="bg1"/>
                </a:solidFill>
              </a:defRPr>
            </a:lvl1pPr>
          </a:lstStyle>
          <a:p>
            <a:pPr rtl="0"/>
            <a:r>
              <a:rPr lang="en-US" noProof="0"/>
              <a:t>Click icon to add picture</a:t>
            </a:r>
            <a:endParaRPr lang="en-GB" noProof="0"/>
          </a:p>
        </p:txBody>
      </p:sp>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a:xfrm>
            <a:off x="5760720" y="585216"/>
            <a:ext cx="5276088" cy="2276856"/>
          </a:xfrm>
        </p:spPr>
        <p:txBody>
          <a:bodyPr rtlCol="0" anchor="b"/>
          <a:lstStyle>
            <a:lvl1pPr algn="r">
              <a:defRPr sz="4800" b="1" cap="all" spc="400" baseline="0">
                <a:solidFill>
                  <a:schemeClr val="bg1"/>
                </a:solidFill>
              </a:defRPr>
            </a:lvl1pPr>
          </a:lstStyle>
          <a:p>
            <a:pPr rtl="0"/>
            <a:r>
              <a:rPr lang="en-US" noProof="0"/>
              <a:t>Click to edit Master title style</a:t>
            </a:r>
            <a:endParaRPr lang="en-GB" noProof="0"/>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rtlCol="0"/>
          <a:lstStyle>
            <a:lvl1pPr>
              <a:defRPr>
                <a:solidFill>
                  <a:schemeClr val="bg1"/>
                </a:solidFill>
              </a:defRPr>
            </a:lvl1pPr>
          </a:lstStyle>
          <a:p>
            <a:pPr rtl="0"/>
            <a:r>
              <a:rPr lang="en-GB" noProof="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rtlCol="0"/>
          <a:lstStyle>
            <a:lvl1pPr>
              <a:defRPr>
                <a:solidFill>
                  <a:schemeClr val="bg1"/>
                </a:solidFill>
              </a:defRPr>
            </a:lvl1pPr>
          </a:lstStyle>
          <a:p>
            <a:pPr rtl="0"/>
            <a:r>
              <a:rPr lang="en-GB" noProof="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rtlCol="0"/>
          <a:lstStyle>
            <a:lvl1pPr>
              <a:defRPr>
                <a:solidFill>
                  <a:schemeClr val="bg1"/>
                </a:solidFill>
              </a:defRPr>
            </a:lvl1pPr>
          </a:lstStyle>
          <a:p>
            <a:pPr rtl="0"/>
            <a:fld id="{D8DA9DAA-006C-4F4B-980E-E3DF019B24E2}" type="slidenum">
              <a:rPr lang="en-GB" noProof="0" smtClean="0"/>
              <a:pPr/>
              <a:t>‹#›</a:t>
            </a:fld>
            <a:endParaRPr lang="en-GB" noProof="0"/>
          </a:p>
        </p:txBody>
      </p:sp>
      <p:sp>
        <p:nvSpPr>
          <p:cNvPr id="8" name="Graphic 32">
            <a:extLst>
              <a:ext uri="{FF2B5EF4-FFF2-40B4-BE49-F238E27FC236}">
                <a16:creationId xmlns:a16="http://schemas.microsoft.com/office/drawing/2014/main" id="{846CD0EA-B0AA-4845-81A5-4ADD7C58B12F}"/>
              </a:ext>
            </a:extLst>
          </p:cNvPr>
          <p:cNvSpPr/>
          <p:nvPr userDrawn="1"/>
        </p:nvSpPr>
        <p:spPr>
          <a:xfrm>
            <a:off x="1472366" y="185953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en-GB" noProof="0"/>
          </a:p>
        </p:txBody>
      </p:sp>
      <p:sp>
        <p:nvSpPr>
          <p:cNvPr id="10" name="Graphic 33">
            <a:extLst>
              <a:ext uri="{FF2B5EF4-FFF2-40B4-BE49-F238E27FC236}">
                <a16:creationId xmlns:a16="http://schemas.microsoft.com/office/drawing/2014/main" id="{0E97A0CB-7CB1-47F0-BD48-EEECBAC39CD2}"/>
              </a:ext>
            </a:extLst>
          </p:cNvPr>
          <p:cNvSpPr/>
          <p:nvPr userDrawn="1"/>
        </p:nvSpPr>
        <p:spPr>
          <a:xfrm>
            <a:off x="2014523" y="3146867"/>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en-GB" noProof="0"/>
          </a:p>
        </p:txBody>
      </p:sp>
      <p:sp>
        <p:nvSpPr>
          <p:cNvPr id="12" name="Graphic 31">
            <a:extLst>
              <a:ext uri="{FF2B5EF4-FFF2-40B4-BE49-F238E27FC236}">
                <a16:creationId xmlns:a16="http://schemas.microsoft.com/office/drawing/2014/main" id="{477816C9-06CB-4BC5-B26B-6A2877BD941A}"/>
              </a:ext>
            </a:extLst>
          </p:cNvPr>
          <p:cNvSpPr/>
          <p:nvPr userDrawn="1"/>
        </p:nvSpPr>
        <p:spPr>
          <a:xfrm>
            <a:off x="5404920" y="450829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en-GB" noProof="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760720" y="3127248"/>
            <a:ext cx="5276088" cy="1124712"/>
          </a:xfrm>
        </p:spPr>
        <p:txBody>
          <a:bodyPr rtlCol="0"/>
          <a:lstStyle>
            <a:lvl1pPr marL="0" indent="0" algn="r">
              <a:buNone/>
              <a:defRPr sz="1800">
                <a:solidFill>
                  <a:schemeClr val="bg1"/>
                </a:solidFill>
              </a:defRPr>
            </a:lvl1pPr>
          </a:lstStyle>
          <a:p>
            <a:pPr lvl="0" rtl="0"/>
            <a:r>
              <a:rPr lang="en-US" noProof="0"/>
              <a:t>Click to edit Master text styles</a:t>
            </a:r>
          </a:p>
        </p:txBody>
      </p:sp>
    </p:spTree>
    <p:extLst>
      <p:ext uri="{BB962C8B-B14F-4D97-AF65-F5344CB8AC3E}">
        <p14:creationId xmlns:p14="http://schemas.microsoft.com/office/powerpoint/2010/main" val="301045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0D93E32-8D6A-480F-9B2C-C851FABB1F1E}" type="datetimeFigureOut">
              <a:rPr lang="en-GB" smtClean="0"/>
              <a:t>24/07/2025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1E4A2B-4EAD-43B2-96E1-21004BDE7821}" type="slidenum">
              <a:rPr lang="en-GB" smtClean="0"/>
              <a:t>‹#›</a:t>
            </a:fld>
            <a:endParaRPr lang="en-GB"/>
          </a:p>
        </p:txBody>
      </p:sp>
    </p:spTree>
    <p:extLst>
      <p:ext uri="{BB962C8B-B14F-4D97-AF65-F5344CB8AC3E}">
        <p14:creationId xmlns:p14="http://schemas.microsoft.com/office/powerpoint/2010/main" val="42161051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D93E32-8D6A-480F-9B2C-C851FABB1F1E}" type="datetimeFigureOut">
              <a:rPr lang="en-GB" smtClean="0"/>
              <a:t>24/07/2025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1E4A2B-4EAD-43B2-96E1-21004BDE7821}" type="slidenum">
              <a:rPr lang="en-GB" smtClean="0"/>
              <a:t>‹#›</a:t>
            </a:fld>
            <a:endParaRPr lang="en-GB"/>
          </a:p>
        </p:txBody>
      </p:sp>
    </p:spTree>
    <p:extLst>
      <p:ext uri="{BB962C8B-B14F-4D97-AF65-F5344CB8AC3E}">
        <p14:creationId xmlns:p14="http://schemas.microsoft.com/office/powerpoint/2010/main" val="22443540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D93E32-8D6A-480F-9B2C-C851FABB1F1E}" type="datetimeFigureOut">
              <a:rPr lang="en-GB" smtClean="0"/>
              <a:t>24/07/2025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1E4A2B-4EAD-43B2-96E1-21004BDE7821}" type="slidenum">
              <a:rPr lang="en-GB" smtClean="0"/>
              <a:t>‹#›</a:t>
            </a:fld>
            <a:endParaRPr lang="en-GB"/>
          </a:p>
        </p:txBody>
      </p:sp>
    </p:spTree>
    <p:extLst>
      <p:ext uri="{BB962C8B-B14F-4D97-AF65-F5344CB8AC3E}">
        <p14:creationId xmlns:p14="http://schemas.microsoft.com/office/powerpoint/2010/main" val="3524758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2D3E9E-A95C-48F2-B4BF-A71542E0BE9A}" type="datetimeFigureOut">
              <a:rPr lang="en-US" smtClean="0"/>
              <a:t>7/24/2025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rtl="0"/>
            <a:fld id="{D8DA9DAA-006C-4F4B-980E-E3DF019B24E2}" type="slidenum">
              <a:rPr lang="en-GB" noProof="0" smtClean="0"/>
              <a:t>‹#›</a:t>
            </a:fld>
            <a:endParaRPr lang="en-GB" noProof="0"/>
          </a:p>
        </p:txBody>
      </p:sp>
    </p:spTree>
    <p:extLst>
      <p:ext uri="{BB962C8B-B14F-4D97-AF65-F5344CB8AC3E}">
        <p14:creationId xmlns:p14="http://schemas.microsoft.com/office/powerpoint/2010/main" val="15858275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0D93E32-8D6A-480F-9B2C-C851FABB1F1E}" type="datetimeFigureOut">
              <a:rPr lang="en-GB" smtClean="0"/>
              <a:t>24/07/2025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1E4A2B-4EAD-43B2-96E1-21004BDE7821}" type="slidenum">
              <a:rPr lang="en-GB" smtClean="0"/>
              <a:t>‹#›</a:t>
            </a:fld>
            <a:endParaRPr lang="en-GB"/>
          </a:p>
        </p:txBody>
      </p:sp>
    </p:spTree>
    <p:extLst>
      <p:ext uri="{BB962C8B-B14F-4D97-AF65-F5344CB8AC3E}">
        <p14:creationId xmlns:p14="http://schemas.microsoft.com/office/powerpoint/2010/main" val="2949953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D93E32-8D6A-480F-9B2C-C851FABB1F1E}" type="datetimeFigureOut">
              <a:rPr lang="en-GB" smtClean="0"/>
              <a:t>24/07/2025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B1E4A2B-4EAD-43B2-96E1-21004BDE7821}" type="slidenum">
              <a:rPr lang="en-GB" smtClean="0"/>
              <a:t>‹#›</a:t>
            </a:fld>
            <a:endParaRPr lang="en-GB"/>
          </a:p>
        </p:txBody>
      </p:sp>
    </p:spTree>
    <p:extLst>
      <p:ext uri="{BB962C8B-B14F-4D97-AF65-F5344CB8AC3E}">
        <p14:creationId xmlns:p14="http://schemas.microsoft.com/office/powerpoint/2010/main" val="9995695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0D93E32-8D6A-480F-9B2C-C851FABB1F1E}" type="datetimeFigureOut">
              <a:rPr lang="en-GB" smtClean="0"/>
              <a:t>24/07/2025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B1E4A2B-4EAD-43B2-96E1-21004BDE7821}" type="slidenum">
              <a:rPr lang="en-GB" smtClean="0"/>
              <a:t>‹#›</a:t>
            </a:fld>
            <a:endParaRPr lang="en-GB"/>
          </a:p>
        </p:txBody>
      </p:sp>
    </p:spTree>
    <p:extLst>
      <p:ext uri="{BB962C8B-B14F-4D97-AF65-F5344CB8AC3E}">
        <p14:creationId xmlns:p14="http://schemas.microsoft.com/office/powerpoint/2010/main" val="2478500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D93E32-8D6A-480F-9B2C-C851FABB1F1E}" type="datetimeFigureOut">
              <a:rPr lang="en-GB" smtClean="0"/>
              <a:t>24/07/2025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B1E4A2B-4EAD-43B2-96E1-21004BDE7821}" type="slidenum">
              <a:rPr lang="en-GB" smtClean="0"/>
              <a:t>‹#›</a:t>
            </a:fld>
            <a:endParaRPr lang="en-GB"/>
          </a:p>
        </p:txBody>
      </p:sp>
    </p:spTree>
    <p:extLst>
      <p:ext uri="{BB962C8B-B14F-4D97-AF65-F5344CB8AC3E}">
        <p14:creationId xmlns:p14="http://schemas.microsoft.com/office/powerpoint/2010/main" val="3350867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D93E32-8D6A-480F-9B2C-C851FABB1F1E}" type="datetimeFigureOut">
              <a:rPr lang="en-GB" smtClean="0"/>
              <a:t>24/07/2025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1E4A2B-4EAD-43B2-96E1-21004BDE7821}" type="slidenum">
              <a:rPr lang="en-GB" smtClean="0"/>
              <a:t>‹#›</a:t>
            </a:fld>
            <a:endParaRPr lang="en-GB"/>
          </a:p>
        </p:txBody>
      </p:sp>
    </p:spTree>
    <p:extLst>
      <p:ext uri="{BB962C8B-B14F-4D97-AF65-F5344CB8AC3E}">
        <p14:creationId xmlns:p14="http://schemas.microsoft.com/office/powerpoint/2010/main" val="104745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D93E32-8D6A-480F-9B2C-C851FABB1F1E}" type="datetimeFigureOut">
              <a:rPr lang="en-GB" smtClean="0"/>
              <a:t>24/07/2025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1E4A2B-4EAD-43B2-96E1-21004BDE7821}" type="slidenum">
              <a:rPr lang="en-GB" smtClean="0"/>
              <a:t>‹#›</a:t>
            </a:fld>
            <a:endParaRPr lang="en-GB"/>
          </a:p>
        </p:txBody>
      </p:sp>
    </p:spTree>
    <p:extLst>
      <p:ext uri="{BB962C8B-B14F-4D97-AF65-F5344CB8AC3E}">
        <p14:creationId xmlns:p14="http://schemas.microsoft.com/office/powerpoint/2010/main" val="40958007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D93E32-8D6A-480F-9B2C-C851FABB1F1E}" type="datetimeFigureOut">
              <a:rPr lang="en-GB" smtClean="0"/>
              <a:t>24/07/2025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1E4A2B-4EAD-43B2-96E1-21004BDE7821}" type="slidenum">
              <a:rPr lang="en-GB" smtClean="0"/>
              <a:t>‹#›</a:t>
            </a:fld>
            <a:endParaRPr lang="en-GB"/>
          </a:p>
        </p:txBody>
      </p:sp>
    </p:spTree>
    <p:extLst>
      <p:ext uri="{BB962C8B-B14F-4D97-AF65-F5344CB8AC3E}">
        <p14:creationId xmlns:p14="http://schemas.microsoft.com/office/powerpoint/2010/main" val="9548226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D93E32-8D6A-480F-9B2C-C851FABB1F1E}" type="datetimeFigureOut">
              <a:rPr lang="en-GB" smtClean="0"/>
              <a:t>24/07/2025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1E4A2B-4EAD-43B2-96E1-21004BDE7821}" type="slidenum">
              <a:rPr lang="en-GB" smtClean="0"/>
              <a:t>‹#›</a:t>
            </a:fld>
            <a:endParaRPr lang="en-GB"/>
          </a:p>
        </p:txBody>
      </p:sp>
    </p:spTree>
    <p:extLst>
      <p:ext uri="{BB962C8B-B14F-4D97-AF65-F5344CB8AC3E}">
        <p14:creationId xmlns:p14="http://schemas.microsoft.com/office/powerpoint/2010/main" val="4193035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7/24/2025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7" name="Graphic 12">
            <a:extLst>
              <a:ext uri="{FF2B5EF4-FFF2-40B4-BE49-F238E27FC236}">
                <a16:creationId xmlns:a16="http://schemas.microsoft.com/office/drawing/2014/main" id="{4C760B3D-4AB8-EEC4-7D7F-42FD5A1949B2}"/>
              </a:ext>
            </a:extLst>
          </p:cNvPr>
          <p:cNvSpPr/>
          <p:nvPr userDrawn="1"/>
        </p:nvSpPr>
        <p:spPr>
          <a:xfrm>
            <a:off x="10772266" y="305435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en-GB" noProof="0"/>
          </a:p>
        </p:txBody>
      </p:sp>
      <p:sp>
        <p:nvSpPr>
          <p:cNvPr id="8" name="Graphic 13">
            <a:extLst>
              <a:ext uri="{FF2B5EF4-FFF2-40B4-BE49-F238E27FC236}">
                <a16:creationId xmlns:a16="http://schemas.microsoft.com/office/drawing/2014/main" id="{434BEBFE-2344-931A-CFD5-6220AA7DD298}"/>
              </a:ext>
            </a:extLst>
          </p:cNvPr>
          <p:cNvSpPr/>
          <p:nvPr userDrawn="1"/>
        </p:nvSpPr>
        <p:spPr>
          <a:xfrm>
            <a:off x="10724364" y="251583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en-GB" noProof="0"/>
          </a:p>
        </p:txBody>
      </p:sp>
      <p:sp>
        <p:nvSpPr>
          <p:cNvPr id="9" name="Graphic 15">
            <a:extLst>
              <a:ext uri="{FF2B5EF4-FFF2-40B4-BE49-F238E27FC236}">
                <a16:creationId xmlns:a16="http://schemas.microsoft.com/office/drawing/2014/main" id="{067F634B-E023-0CFA-8110-61FABE9C3E70}"/>
              </a:ext>
            </a:extLst>
          </p:cNvPr>
          <p:cNvSpPr/>
          <p:nvPr userDrawn="1"/>
        </p:nvSpPr>
        <p:spPr>
          <a:xfrm>
            <a:off x="11024834" y="2787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en-GB" noProof="0"/>
          </a:p>
        </p:txBody>
      </p:sp>
      <p:sp>
        <p:nvSpPr>
          <p:cNvPr id="10" name="Graphic 22">
            <a:extLst>
              <a:ext uri="{FF2B5EF4-FFF2-40B4-BE49-F238E27FC236}">
                <a16:creationId xmlns:a16="http://schemas.microsoft.com/office/drawing/2014/main" id="{8B4DA002-2D89-A7CE-F4AB-98D65D2246E1}"/>
              </a:ext>
            </a:extLst>
          </p:cNvPr>
          <p:cNvSpPr/>
          <p:nvPr userDrawn="1"/>
        </p:nvSpPr>
        <p:spPr>
          <a:xfrm>
            <a:off x="1261869" y="263344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pPr rtl="0"/>
            <a:endParaRPr lang="en-GB" noProof="0"/>
          </a:p>
        </p:txBody>
      </p:sp>
      <p:sp>
        <p:nvSpPr>
          <p:cNvPr id="11" name="Graphic 21">
            <a:extLst>
              <a:ext uri="{FF2B5EF4-FFF2-40B4-BE49-F238E27FC236}">
                <a16:creationId xmlns:a16="http://schemas.microsoft.com/office/drawing/2014/main" id="{7FCE2C4E-E3C3-27F1-83DD-C423B6A8AA37}"/>
              </a:ext>
            </a:extLst>
          </p:cNvPr>
          <p:cNvSpPr/>
          <p:nvPr userDrawn="1"/>
        </p:nvSpPr>
        <p:spPr>
          <a:xfrm>
            <a:off x="1064053" y="3083338"/>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pPr rtl="0"/>
            <a:endParaRPr lang="en-GB" noProof="0"/>
          </a:p>
        </p:txBody>
      </p:sp>
      <p:sp>
        <p:nvSpPr>
          <p:cNvPr id="12" name="Graphic 23">
            <a:extLst>
              <a:ext uri="{FF2B5EF4-FFF2-40B4-BE49-F238E27FC236}">
                <a16:creationId xmlns:a16="http://schemas.microsoft.com/office/drawing/2014/main" id="{08FEC724-2EBC-AC7E-7403-B570A37B7411}"/>
              </a:ext>
            </a:extLst>
          </p:cNvPr>
          <p:cNvSpPr/>
          <p:nvPr userDrawn="1"/>
        </p:nvSpPr>
        <p:spPr>
          <a:xfrm>
            <a:off x="1413405" y="349287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pPr rtl="0"/>
            <a:endParaRPr lang="en-GB" noProof="0"/>
          </a:p>
        </p:txBody>
      </p:sp>
    </p:spTree>
    <p:extLst>
      <p:ext uri="{BB962C8B-B14F-4D97-AF65-F5344CB8AC3E}">
        <p14:creationId xmlns:p14="http://schemas.microsoft.com/office/powerpoint/2010/main" val="3078287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2952B5-7A2F-4CC8-B7CE-9234E21C2837}" type="datetimeFigureOut">
              <a:rPr lang="en-US" smtClean="0"/>
              <a:t>7/24/2025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
        <p:nvSpPr>
          <p:cNvPr id="8" name="Graphic 15">
            <a:extLst>
              <a:ext uri="{FF2B5EF4-FFF2-40B4-BE49-F238E27FC236}">
                <a16:creationId xmlns:a16="http://schemas.microsoft.com/office/drawing/2014/main" id="{0A11FA65-0183-F632-13F2-586AED8A8E4D}"/>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en-GB" noProof="0"/>
          </a:p>
        </p:txBody>
      </p:sp>
      <p:sp>
        <p:nvSpPr>
          <p:cNvPr id="9" name="Graphic 16">
            <a:extLst>
              <a:ext uri="{FF2B5EF4-FFF2-40B4-BE49-F238E27FC236}">
                <a16:creationId xmlns:a16="http://schemas.microsoft.com/office/drawing/2014/main" id="{A2182068-9235-08DD-5827-2BB712266E5F}"/>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en-GB" noProof="0"/>
          </a:p>
        </p:txBody>
      </p:sp>
      <p:sp>
        <p:nvSpPr>
          <p:cNvPr id="10" name="Graphic 14">
            <a:extLst>
              <a:ext uri="{FF2B5EF4-FFF2-40B4-BE49-F238E27FC236}">
                <a16:creationId xmlns:a16="http://schemas.microsoft.com/office/drawing/2014/main" id="{BE280330-B6B0-2B97-6F46-5A0D83EEEF20}"/>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en-GB" noProof="0"/>
          </a:p>
        </p:txBody>
      </p:sp>
    </p:spTree>
    <p:extLst>
      <p:ext uri="{BB962C8B-B14F-4D97-AF65-F5344CB8AC3E}">
        <p14:creationId xmlns:p14="http://schemas.microsoft.com/office/powerpoint/2010/main" val="1343830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1DA07A-9201-4B4B-BAF2-015AFA30F520}" type="datetimeFigureOut">
              <a:rPr lang="en-US" smtClean="0"/>
              <a:t>7/24/2025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
        <p:nvSpPr>
          <p:cNvPr id="2" name="Graphic 15">
            <a:extLst>
              <a:ext uri="{FF2B5EF4-FFF2-40B4-BE49-F238E27FC236}">
                <a16:creationId xmlns:a16="http://schemas.microsoft.com/office/drawing/2014/main" id="{DA3416CA-EC4A-CF27-DCD1-16DE5E8537B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en-GB" noProof="0"/>
          </a:p>
        </p:txBody>
      </p:sp>
      <p:sp>
        <p:nvSpPr>
          <p:cNvPr id="11" name="Graphic 16">
            <a:extLst>
              <a:ext uri="{FF2B5EF4-FFF2-40B4-BE49-F238E27FC236}">
                <a16:creationId xmlns:a16="http://schemas.microsoft.com/office/drawing/2014/main" id="{8DF7472E-6F40-013E-E7A1-BBA8F45A8792}"/>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en-GB" noProof="0"/>
          </a:p>
        </p:txBody>
      </p:sp>
      <p:sp>
        <p:nvSpPr>
          <p:cNvPr id="12" name="Graphic 14">
            <a:extLst>
              <a:ext uri="{FF2B5EF4-FFF2-40B4-BE49-F238E27FC236}">
                <a16:creationId xmlns:a16="http://schemas.microsoft.com/office/drawing/2014/main" id="{0DC664B8-6939-B005-A944-0828769F2964}"/>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en-GB" noProof="0"/>
          </a:p>
        </p:txBody>
      </p:sp>
    </p:spTree>
    <p:extLst>
      <p:ext uri="{BB962C8B-B14F-4D97-AF65-F5344CB8AC3E}">
        <p14:creationId xmlns:p14="http://schemas.microsoft.com/office/powerpoint/2010/main" val="3949141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rtl="0"/>
            <a:r>
              <a:rPr lang="en-GB" noProof="0"/>
              <a:t>9/3/20XX</a:t>
            </a:r>
          </a:p>
        </p:txBody>
      </p:sp>
      <p:sp>
        <p:nvSpPr>
          <p:cNvPr id="4" name="Footer Placeholder 3"/>
          <p:cNvSpPr>
            <a:spLocks noGrp="1"/>
          </p:cNvSpPr>
          <p:nvPr>
            <p:ph type="ftr" sz="quarter" idx="11"/>
          </p:nvPr>
        </p:nvSpPr>
        <p:spPr/>
        <p:txBody>
          <a:bodyPr/>
          <a:lstStyle/>
          <a:p>
            <a:pPr rtl="0"/>
            <a:r>
              <a:rPr lang="en-GB" noProof="0"/>
              <a:t>Presentation Title</a:t>
            </a:r>
          </a:p>
        </p:txBody>
      </p:sp>
      <p:sp>
        <p:nvSpPr>
          <p:cNvPr id="5" name="Slide Number Placeholder 4"/>
          <p:cNvSpPr>
            <a:spLocks noGrp="1"/>
          </p:cNvSpPr>
          <p:nvPr>
            <p:ph type="sldNum" sz="quarter" idx="12"/>
          </p:nvPr>
        </p:nvSpPr>
        <p:spPr/>
        <p:txBody>
          <a:bodyPr/>
          <a:lstStyle/>
          <a:p>
            <a:pPr rtl="0"/>
            <a:fld id="{D8DA9DAA-006C-4F4B-980E-E3DF019B24E2}" type="slidenum">
              <a:rPr lang="en-GB" noProof="0" smtClean="0"/>
              <a:t>‹#›</a:t>
            </a:fld>
            <a:endParaRPr lang="en-GB" noProof="0"/>
          </a:p>
        </p:txBody>
      </p:sp>
    </p:spTree>
    <p:extLst>
      <p:ext uri="{BB962C8B-B14F-4D97-AF65-F5344CB8AC3E}">
        <p14:creationId xmlns:p14="http://schemas.microsoft.com/office/powerpoint/2010/main" val="49989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r>
              <a:rPr lang="en-GB" noProof="0"/>
              <a:t>9/3/20XX</a:t>
            </a:r>
          </a:p>
        </p:txBody>
      </p:sp>
      <p:sp>
        <p:nvSpPr>
          <p:cNvPr id="3" name="Footer Placeholder 2"/>
          <p:cNvSpPr>
            <a:spLocks noGrp="1"/>
          </p:cNvSpPr>
          <p:nvPr>
            <p:ph type="ftr" sz="quarter" idx="11"/>
          </p:nvPr>
        </p:nvSpPr>
        <p:spPr/>
        <p:txBody>
          <a:bodyPr/>
          <a:lstStyle/>
          <a:p>
            <a:pPr rtl="0"/>
            <a:r>
              <a:rPr lang="en-GB" noProof="0"/>
              <a:t>Presentation Title</a:t>
            </a:r>
          </a:p>
        </p:txBody>
      </p:sp>
      <p:sp>
        <p:nvSpPr>
          <p:cNvPr id="4" name="Slide Number Placeholder 3"/>
          <p:cNvSpPr>
            <a:spLocks noGrp="1"/>
          </p:cNvSpPr>
          <p:nvPr>
            <p:ph type="sldNum" sz="quarter" idx="12"/>
          </p:nvPr>
        </p:nvSpPr>
        <p:spPr/>
        <p:txBody>
          <a:bodyPr/>
          <a:lstStyle/>
          <a:p>
            <a:pPr rtl="0"/>
            <a:fld id="{D8DA9DAA-006C-4F4B-980E-E3DF019B24E2}" type="slidenum">
              <a:rPr lang="en-GB" noProof="0" smtClean="0"/>
              <a:t>‹#›</a:t>
            </a:fld>
            <a:endParaRPr lang="en-GB" noProof="0"/>
          </a:p>
        </p:txBody>
      </p:sp>
    </p:spTree>
    <p:extLst>
      <p:ext uri="{BB962C8B-B14F-4D97-AF65-F5344CB8AC3E}">
        <p14:creationId xmlns:p14="http://schemas.microsoft.com/office/powerpoint/2010/main" val="2885867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pPr rtl="0"/>
            <a:r>
              <a:rPr lang="en-GB" noProof="0"/>
              <a:t>9/3/20XX</a:t>
            </a:r>
          </a:p>
        </p:txBody>
      </p:sp>
      <p:sp>
        <p:nvSpPr>
          <p:cNvPr id="6" name="Footer Placeholder 5"/>
          <p:cNvSpPr>
            <a:spLocks noGrp="1"/>
          </p:cNvSpPr>
          <p:nvPr>
            <p:ph type="ftr" sz="quarter" idx="11"/>
          </p:nvPr>
        </p:nvSpPr>
        <p:spPr/>
        <p:txBody>
          <a:bodyPr/>
          <a:lstStyle/>
          <a:p>
            <a:pPr rtl="0"/>
            <a:r>
              <a:rPr lang="en-GB" noProof="0"/>
              <a:t>Presentation Title</a:t>
            </a: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pPr rtl="0"/>
            <a:fld id="{D8DA9DAA-006C-4F4B-980E-E3DF019B24E2}" type="slidenum">
              <a:rPr lang="en-GB" noProof="0" smtClean="0"/>
              <a:t>‹#›</a:t>
            </a:fld>
            <a:endParaRPr lang="en-GB" noProof="0"/>
          </a:p>
        </p:txBody>
      </p:sp>
    </p:spTree>
    <p:extLst>
      <p:ext uri="{BB962C8B-B14F-4D97-AF65-F5344CB8AC3E}">
        <p14:creationId xmlns:p14="http://schemas.microsoft.com/office/powerpoint/2010/main" val="3106232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chemeClr val="tx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20000"/>
              <a:lumOff val="80000"/>
            </a:schemeClr>
          </a:solidFill>
        </p:spPr>
        <p:txBody>
          <a:bodyPr anchor="t"/>
          <a:lstStyle>
            <a:lvl1pPr marL="0" indent="0" algn="ctr">
              <a:spcBef>
                <a:spcPts val="800"/>
              </a:spcBef>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Date Placeholder 8"/>
          <p:cNvSpPr>
            <a:spLocks noGrp="1"/>
          </p:cNvSpPr>
          <p:nvPr>
            <p:ph type="dt" sz="half" idx="10"/>
          </p:nvPr>
        </p:nvSpPr>
        <p:spPr/>
        <p:txBody>
          <a:bodyPr/>
          <a:lstStyle/>
          <a:p>
            <a:pPr rtl="0"/>
            <a:r>
              <a:rPr lang="en-GB" noProof="0"/>
              <a:t>9/3/20XX</a:t>
            </a:r>
          </a:p>
        </p:txBody>
      </p:sp>
      <p:sp>
        <p:nvSpPr>
          <p:cNvPr id="10" name="Footer Placeholder 9"/>
          <p:cNvSpPr>
            <a:spLocks noGrp="1"/>
          </p:cNvSpPr>
          <p:nvPr>
            <p:ph type="ftr" sz="quarter" idx="11"/>
          </p:nvPr>
        </p:nvSpPr>
        <p:spPr/>
        <p:txBody>
          <a:bodyPr/>
          <a:lstStyle/>
          <a:p>
            <a:pPr rtl="0"/>
            <a:r>
              <a:rPr lang="en-GB" noProof="0"/>
              <a:t>Presentation Title</a:t>
            </a:r>
          </a:p>
        </p:txBody>
      </p:sp>
      <p:sp>
        <p:nvSpPr>
          <p:cNvPr id="11" name="Slide Number Placeholder 10"/>
          <p:cNvSpPr>
            <a:spLocks noGrp="1"/>
          </p:cNvSpPr>
          <p:nvPr>
            <p:ph type="sldNum" sz="quarter" idx="12"/>
          </p:nvPr>
        </p:nvSpPr>
        <p:spPr/>
        <p:txBody>
          <a:bodyPr/>
          <a:lstStyle/>
          <a:p>
            <a:pPr rtl="0"/>
            <a:fld id="{D8DA9DAA-006C-4F4B-980E-E3DF019B24E2}" type="slidenum">
              <a:rPr lang="en-GB" noProof="0" smtClean="0"/>
              <a:t>‹#›</a:t>
            </a:fld>
            <a:endParaRPr lang="en-GB" noProof="0"/>
          </a:p>
        </p:txBody>
      </p:sp>
    </p:spTree>
    <p:extLst>
      <p:ext uri="{BB962C8B-B14F-4D97-AF65-F5344CB8AC3E}">
        <p14:creationId xmlns:p14="http://schemas.microsoft.com/office/powerpoint/2010/main" val="415444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5586B75A-687E-405C-8A0B-8D00578BA2C3}" type="datetimeFigureOut">
              <a:rPr lang="en-US" dirty="0"/>
              <a:pPr/>
              <a:t>7/24/2025</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tx1">
                    <a:alpha val="20000"/>
                  </a:schemeClr>
                </a:solidFill>
                <a:latin typeface="+mj-lt"/>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3253563470"/>
      </p:ext>
    </p:extLst>
  </p:cSld>
  <p:clrMap bg1="dk1" tx1="lt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17" r:id="rId12"/>
    <p:sldLayoutId id="2147483710" r:id="rId13"/>
    <p:sldLayoutId id="2147483713" r:id="rId14"/>
    <p:sldLayoutId id="2147483714" r:id="rId15"/>
    <p:sldLayoutId id="2147483715" r:id="rId16"/>
  </p:sldLayoutIdLst>
  <p:hf sldNum="0" hdr="0" ftr="0" dt="0"/>
  <p:txStyles>
    <p:titleStyle>
      <a:lvl1pPr algn="l" defTabSz="914400" rtl="0" eaLnBrk="1" latinLnBrk="0" hangingPunct="1">
        <a:lnSpc>
          <a:spcPct val="85000"/>
        </a:lnSpc>
        <a:spcBef>
          <a:spcPct val="0"/>
        </a:spcBef>
        <a:buNone/>
        <a:defRPr sz="5400" kern="1200" spc="-12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75000"/>
              <a:lumOff val="2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65000"/>
              <a:lumOff val="3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7/24/2025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1885825164"/>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https://www.phonicsplay.co.uk/resource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hyperlink" Target="https://www.youtube.com/watch?v=24sqgVgwBO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hyperlink" Target="mailto:admin@digswell.herts.sch.uk" TargetMode="Externa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86222" y="677594"/>
            <a:ext cx="10619552" cy="1357581"/>
          </a:xfrm>
        </p:spPr>
        <p:txBody>
          <a:bodyPr>
            <a:noAutofit/>
          </a:bodyPr>
          <a:lstStyle/>
          <a:p>
            <a:br>
              <a:rPr lang="en-GB" sz="9600" dirty="0">
                <a:latin typeface="AR CENA" panose="02000000000000000000" pitchFamily="2" charset="0"/>
              </a:rPr>
            </a:br>
            <a:br>
              <a:rPr lang="en-GB" sz="9600" dirty="0">
                <a:latin typeface="AR CENA" panose="02000000000000000000" pitchFamily="2" charset="0"/>
              </a:rPr>
            </a:br>
            <a:br>
              <a:rPr lang="en-GB" sz="9600" dirty="0">
                <a:latin typeface="AR CENA" panose="02000000000000000000" pitchFamily="2" charset="0"/>
              </a:rPr>
            </a:br>
            <a:br>
              <a:rPr lang="en-GB" sz="8000" dirty="0">
                <a:latin typeface="AR CENA" panose="02000000000000000000" pitchFamily="2" charset="0"/>
              </a:rPr>
            </a:br>
            <a:r>
              <a:rPr lang="en-GB" sz="6600" dirty="0">
                <a:latin typeface="Comic Sans MS" panose="030F0702030302020204" pitchFamily="66" charset="0"/>
              </a:rPr>
              <a:t>Welcome to </a:t>
            </a:r>
            <a:br>
              <a:rPr lang="en-GB" sz="6600" dirty="0">
                <a:latin typeface="Comic Sans MS" panose="030F0702030302020204" pitchFamily="66" charset="0"/>
              </a:rPr>
            </a:br>
            <a:r>
              <a:rPr lang="en-GB" sz="6600" dirty="0">
                <a:solidFill>
                  <a:schemeClr val="bg1"/>
                </a:solidFill>
                <a:latin typeface="Comic Sans MS" panose="030F0702030302020204" pitchFamily="66" charset="0"/>
              </a:rPr>
              <a:t>Year 1</a:t>
            </a:r>
          </a:p>
        </p:txBody>
      </p:sp>
      <p:sp>
        <p:nvSpPr>
          <p:cNvPr id="3" name="Subtitle 2"/>
          <p:cNvSpPr>
            <a:spLocks noGrp="1"/>
          </p:cNvSpPr>
          <p:nvPr>
            <p:ph type="subTitle" idx="1"/>
          </p:nvPr>
        </p:nvSpPr>
        <p:spPr>
          <a:xfrm>
            <a:off x="266163" y="5461783"/>
            <a:ext cx="11925837" cy="1229237"/>
          </a:xfrm>
        </p:spPr>
        <p:txBody>
          <a:bodyPr>
            <a:normAutofit/>
          </a:bodyPr>
          <a:lstStyle/>
          <a:p>
            <a:r>
              <a:rPr lang="en-GB" sz="3200" i="1" u="sng" dirty="0">
                <a:latin typeface="AR CENA" panose="02000000000000000000" pitchFamily="2" charset="0"/>
              </a:rPr>
              <a:t>High Expectations for All</a:t>
            </a:r>
          </a:p>
          <a:p>
            <a:r>
              <a:rPr lang="en-GB" sz="3200" i="1" dirty="0">
                <a:latin typeface="AR CENA" panose="02000000000000000000" pitchFamily="2" charset="0"/>
              </a:rPr>
              <a:t>Soar on wings like an eagle (Isaiah 40:31)</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0097" y="2035175"/>
            <a:ext cx="3157968" cy="3157968"/>
          </a:xfrm>
          <a:prstGeom prst="rect">
            <a:avLst/>
          </a:prstGeom>
        </p:spPr>
      </p:pic>
    </p:spTree>
    <p:extLst>
      <p:ext uri="{BB962C8B-B14F-4D97-AF65-F5344CB8AC3E}">
        <p14:creationId xmlns:p14="http://schemas.microsoft.com/office/powerpoint/2010/main" val="1070338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106017" y="50514"/>
            <a:ext cx="9660835" cy="1026248"/>
          </a:xfrm>
        </p:spPr>
        <p:txBody>
          <a:bodyPr rtlCol="0">
            <a:normAutofit/>
          </a:bodyPr>
          <a:lstStyle/>
          <a:p>
            <a:pPr rtl="0"/>
            <a:r>
              <a:rPr lang="en-GB" sz="3600" b="1" cap="none" spc="400" dirty="0">
                <a:latin typeface="Comic Sans MS" panose="030F0702030302020204" pitchFamily="66" charset="0"/>
              </a:rPr>
              <a:t>Reading</a:t>
            </a:r>
            <a:endParaRPr lang="en-GB" sz="3600" b="1" cap="none" dirty="0">
              <a:latin typeface="Comic Sans MS" panose="030F0702030302020204" pitchFamily="66" charset="0"/>
            </a:endParaRPr>
          </a:p>
        </p:txBody>
      </p:sp>
      <p:pic>
        <p:nvPicPr>
          <p:cNvPr id="6" name="Picture 5">
            <a:extLst>
              <a:ext uri="{FF2B5EF4-FFF2-40B4-BE49-F238E27FC236}">
                <a16:creationId xmlns:a16="http://schemas.microsoft.com/office/drawing/2014/main" id="{AB96C74A-46B1-8C45-0E30-311D2AD0CEAD}"/>
              </a:ext>
            </a:extLst>
          </p:cNvPr>
          <p:cNvPicPr>
            <a:picLocks noChangeAspect="1"/>
          </p:cNvPicPr>
          <p:nvPr/>
        </p:nvPicPr>
        <p:blipFill rotWithShape="1">
          <a:blip r:embed="rId3"/>
          <a:srcRect l="49131" t="30675" r="40108" b="48318"/>
          <a:stretch/>
        </p:blipFill>
        <p:spPr>
          <a:xfrm>
            <a:off x="10137914" y="33541"/>
            <a:ext cx="1908312" cy="1985416"/>
          </a:xfrm>
          <a:prstGeom prst="rect">
            <a:avLst/>
          </a:prstGeom>
        </p:spPr>
      </p:pic>
      <p:sp>
        <p:nvSpPr>
          <p:cNvPr id="8" name="TextBox 7">
            <a:extLst>
              <a:ext uri="{FF2B5EF4-FFF2-40B4-BE49-F238E27FC236}">
                <a16:creationId xmlns:a16="http://schemas.microsoft.com/office/drawing/2014/main" id="{47EECCAD-AFA6-3CE4-09BB-462064019C72}"/>
              </a:ext>
            </a:extLst>
          </p:cNvPr>
          <p:cNvSpPr txBox="1"/>
          <p:nvPr/>
        </p:nvSpPr>
        <p:spPr>
          <a:xfrm>
            <a:off x="0" y="1085075"/>
            <a:ext cx="11092070" cy="7862089"/>
          </a:xfrm>
          <a:prstGeom prst="rect">
            <a:avLst/>
          </a:prstGeom>
          <a:noFill/>
        </p:spPr>
        <p:txBody>
          <a:bodyPr wrap="square" lIns="91440" tIns="45720" rIns="91440" bIns="45720" rtlCol="0" anchor="t">
            <a:spAutoFit/>
          </a:bodyPr>
          <a:lstStyle/>
          <a:p>
            <a:pPr lvl="0" algn="just">
              <a:lnSpc>
                <a:spcPct val="107000"/>
              </a:lnSpc>
            </a:pPr>
            <a:endParaRPr lang="en-GB" sz="2100" kern="100" dirty="0">
              <a:solidFill>
                <a:schemeClr val="bg1"/>
              </a:solidFill>
              <a:latin typeface="Calibri"/>
              <a:ea typeface="Calibri"/>
              <a:cs typeface="Times New Roman"/>
            </a:endParaRPr>
          </a:p>
          <a:p>
            <a:pPr marL="342900" lvl="0" indent="-342900" algn="just">
              <a:lnSpc>
                <a:spcPct val="107000"/>
              </a:lnSpc>
              <a:buFont typeface="Symbol" panose="05050102010706020507" pitchFamily="18" charset="2"/>
              <a:buChar char=""/>
            </a:pPr>
            <a:r>
              <a:rPr lang="en-GB" sz="2100" kern="100" dirty="0">
                <a:solidFill>
                  <a:schemeClr val="bg1"/>
                </a:solidFill>
                <a:effectLst/>
                <a:latin typeface="Calibri"/>
                <a:ea typeface="Calibri"/>
                <a:cs typeface="Times New Roman"/>
              </a:rPr>
              <a:t> </a:t>
            </a:r>
            <a:r>
              <a:rPr lang="en-GB" sz="2400" b="1" kern="100" dirty="0">
                <a:solidFill>
                  <a:schemeClr val="bg1"/>
                </a:solidFill>
                <a:effectLst/>
                <a:latin typeface="Comic Sans MS" panose="030F0702030302020204" pitchFamily="66" charset="0"/>
                <a:ea typeface="Calibri Light" panose="020F0302020204030204" pitchFamily="34" charset="0"/>
                <a:cs typeface="Calibri Light" panose="020F0302020204030204" pitchFamily="34" charset="0"/>
              </a:rPr>
              <a:t>S</a:t>
            </a:r>
            <a:r>
              <a:rPr lang="en-GB" sz="2400" b="1" kern="100" dirty="0">
                <a:solidFill>
                  <a:schemeClr val="bg1"/>
                </a:solidFill>
                <a:latin typeface="Comic Sans MS" panose="030F0702030302020204" pitchFamily="66" charset="0"/>
                <a:ea typeface="Calibri Light" panose="020F0302020204030204" pitchFamily="34" charset="0"/>
                <a:cs typeface="Calibri Light" panose="020F0302020204030204" pitchFamily="34" charset="0"/>
              </a:rPr>
              <a:t>upplement with other books – library – pink, red or yellow bands, list on webpage</a:t>
            </a:r>
          </a:p>
          <a:p>
            <a:pPr marL="342900" lvl="0" indent="-342900" algn="just">
              <a:lnSpc>
                <a:spcPct val="107000"/>
              </a:lnSpc>
              <a:buFont typeface="Symbol" panose="05050102010706020507" pitchFamily="18" charset="2"/>
              <a:buChar char=""/>
            </a:pPr>
            <a:endParaRPr lang="en-GB" sz="2400" b="1" kern="100" dirty="0">
              <a:solidFill>
                <a:schemeClr val="bg1"/>
              </a:solidFill>
              <a:latin typeface="Comic Sans MS" panose="030F0702030302020204" pitchFamily="66" charset="0"/>
              <a:ea typeface="Calibri Light" panose="020F0302020204030204" pitchFamily="34" charset="0"/>
              <a:cs typeface="Calibri Light" panose="020F0302020204030204" pitchFamily="34" charset="0"/>
            </a:endParaRPr>
          </a:p>
          <a:p>
            <a:pPr marL="342900" lvl="0" indent="-342900" algn="just">
              <a:lnSpc>
                <a:spcPct val="107000"/>
              </a:lnSpc>
              <a:buFont typeface="Symbol" panose="05050102010706020507" pitchFamily="18" charset="2"/>
              <a:buChar char=""/>
            </a:pPr>
            <a:r>
              <a:rPr lang="en-GB" sz="2400" b="1" kern="100" dirty="0">
                <a:solidFill>
                  <a:schemeClr val="bg1"/>
                </a:solidFill>
                <a:latin typeface="Comic Sans MS" panose="030F0702030302020204" pitchFamily="66" charset="0"/>
                <a:ea typeface="Calibri Light" panose="020F0302020204030204" pitchFamily="34" charset="0"/>
                <a:cs typeface="Calibri Light" panose="020F0302020204030204" pitchFamily="34" charset="0"/>
              </a:rPr>
              <a:t>Later in year your children will begin bringing 2 books home a week</a:t>
            </a:r>
          </a:p>
          <a:p>
            <a:pPr lvl="0" algn="just">
              <a:lnSpc>
                <a:spcPct val="107000"/>
              </a:lnSpc>
            </a:pPr>
            <a:endParaRPr lang="en-GB" sz="2400" b="1" kern="100" dirty="0">
              <a:solidFill>
                <a:schemeClr val="bg1"/>
              </a:solidFill>
              <a:latin typeface="Comic Sans MS" panose="030F0702030302020204" pitchFamily="66" charset="0"/>
              <a:ea typeface="Calibri Light" panose="020F0302020204030204" pitchFamily="34" charset="0"/>
              <a:cs typeface="Calibri Light" panose="020F0302020204030204" pitchFamily="34" charset="0"/>
            </a:endParaRPr>
          </a:p>
          <a:p>
            <a:pPr marL="342900" indent="-342900" algn="just">
              <a:lnSpc>
                <a:spcPct val="107000"/>
              </a:lnSpc>
              <a:spcAft>
                <a:spcPts val="800"/>
              </a:spcAft>
              <a:buFont typeface="Symbol" panose="05050102010706020507" pitchFamily="18" charset="2"/>
              <a:buChar char=""/>
            </a:pPr>
            <a:r>
              <a:rPr lang="en-GB" sz="2400" b="1" kern="100" dirty="0">
                <a:solidFill>
                  <a:schemeClr val="bg1"/>
                </a:solidFill>
                <a:latin typeface="Comic Sans MS" panose="030F0702030302020204" pitchFamily="66" charset="0"/>
                <a:ea typeface="Calibri Light" panose="020F0302020204030204" pitchFamily="34" charset="0"/>
                <a:cs typeface="Calibri Light" panose="020F0302020204030204" pitchFamily="34" charset="0"/>
              </a:rPr>
              <a:t>Your child will read the Monster Phonics book twice in school, expect them to read it fairly accurately at home</a:t>
            </a:r>
          </a:p>
          <a:p>
            <a:pPr marL="342900" indent="-342900" algn="just">
              <a:lnSpc>
                <a:spcPct val="107000"/>
              </a:lnSpc>
              <a:spcAft>
                <a:spcPts val="800"/>
              </a:spcAft>
              <a:buFont typeface="Symbol" panose="05050102010706020507" pitchFamily="18" charset="2"/>
              <a:buChar char=""/>
            </a:pPr>
            <a:endParaRPr lang="en-GB" sz="2400" b="1" kern="100" dirty="0">
              <a:solidFill>
                <a:schemeClr val="bg1"/>
              </a:solidFill>
              <a:latin typeface="Comic Sans MS" panose="030F0702030302020204" pitchFamily="66" charset="0"/>
              <a:ea typeface="Calibri Light" panose="020F0302020204030204" pitchFamily="34" charset="0"/>
              <a:cs typeface="Calibri Light" panose="020F0302020204030204" pitchFamily="34" charset="0"/>
            </a:endParaRPr>
          </a:p>
          <a:p>
            <a:pPr marL="342900" indent="-342900" algn="just">
              <a:lnSpc>
                <a:spcPct val="107000"/>
              </a:lnSpc>
              <a:spcAft>
                <a:spcPts val="800"/>
              </a:spcAft>
              <a:buFont typeface="Symbol" panose="05050102010706020507" pitchFamily="18" charset="2"/>
              <a:buChar char=""/>
            </a:pPr>
            <a:r>
              <a:rPr lang="en-GB" sz="2400" b="1" kern="100" dirty="0">
                <a:solidFill>
                  <a:schemeClr val="bg1"/>
                </a:solidFill>
                <a:latin typeface="Comic Sans MS" panose="030F0702030302020204" pitchFamily="66" charset="0"/>
                <a:ea typeface="Calibri Light" panose="020F0302020204030204" pitchFamily="34" charset="0"/>
                <a:cs typeface="Calibri Light" panose="020F0302020204030204" pitchFamily="34" charset="0"/>
                <a:hlinkClick r:id="rId4"/>
              </a:rPr>
              <a:t>https://www.phonicsplay.co.uk/resources</a:t>
            </a:r>
            <a:r>
              <a:rPr lang="en-GB" sz="2400" b="1" kern="100" dirty="0">
                <a:solidFill>
                  <a:schemeClr val="bg1"/>
                </a:solidFill>
                <a:latin typeface="Comic Sans MS" panose="030F0702030302020204" pitchFamily="66" charset="0"/>
                <a:ea typeface="Calibri Light" panose="020F0302020204030204" pitchFamily="34" charset="0"/>
                <a:cs typeface="Calibri Light" panose="020F0302020204030204" pitchFamily="34" charset="0"/>
              </a:rPr>
              <a:t> </a:t>
            </a:r>
          </a:p>
          <a:p>
            <a:pPr marL="342900" indent="-342900" algn="just">
              <a:lnSpc>
                <a:spcPct val="107000"/>
              </a:lnSpc>
              <a:spcAft>
                <a:spcPts val="800"/>
              </a:spcAft>
              <a:buFont typeface="Symbol" panose="05050102010706020507" pitchFamily="18" charset="2"/>
              <a:buChar char=""/>
            </a:pPr>
            <a:endParaRPr lang="en-GB" sz="2400" b="1" kern="100" dirty="0">
              <a:solidFill>
                <a:schemeClr val="bg1"/>
              </a:solidFill>
              <a:latin typeface="Comic Sans MS" panose="030F0702030302020204" pitchFamily="66" charset="0"/>
              <a:ea typeface="Calibri Light" panose="020F0302020204030204" pitchFamily="34" charset="0"/>
              <a:cs typeface="Calibri Light" panose="020F0302020204030204" pitchFamily="34" charset="0"/>
            </a:endParaRPr>
          </a:p>
          <a:p>
            <a:pPr marL="342900" indent="-342900" algn="just">
              <a:lnSpc>
                <a:spcPct val="107000"/>
              </a:lnSpc>
              <a:spcAft>
                <a:spcPts val="800"/>
              </a:spcAft>
              <a:buFont typeface="Symbol" panose="05050102010706020507" pitchFamily="18" charset="2"/>
              <a:buChar char=""/>
            </a:pPr>
            <a:r>
              <a:rPr lang="en-GB" sz="2400" b="1" kern="100" dirty="0">
                <a:solidFill>
                  <a:schemeClr val="bg1"/>
                </a:solidFill>
                <a:latin typeface="Comic Sans MS" panose="030F0702030302020204" pitchFamily="66" charset="0"/>
                <a:ea typeface="Calibri Light" panose="020F0302020204030204" pitchFamily="34" charset="0"/>
                <a:cs typeface="Calibri Light" panose="020F0302020204030204" pitchFamily="34" charset="0"/>
              </a:rPr>
              <a:t>Learn the words/sounds that come home today</a:t>
            </a:r>
          </a:p>
          <a:p>
            <a:pPr marL="342900" indent="-342900" algn="just">
              <a:lnSpc>
                <a:spcPct val="107000"/>
              </a:lnSpc>
              <a:spcAft>
                <a:spcPts val="800"/>
              </a:spcAft>
              <a:buFont typeface="Symbol" panose="05050102010706020507" pitchFamily="18" charset="2"/>
              <a:buChar char=""/>
            </a:pPr>
            <a:r>
              <a:rPr lang="en-GB" sz="2400" b="1" kern="100" dirty="0">
                <a:solidFill>
                  <a:schemeClr val="bg1"/>
                </a:solidFill>
                <a:latin typeface="Comic Sans MS" panose="030F0702030302020204" pitchFamily="66" charset="0"/>
                <a:ea typeface="Calibri Light" panose="020F0302020204030204" pitchFamily="34" charset="0"/>
                <a:cs typeface="Calibri Light" panose="020F0302020204030204" pitchFamily="34" charset="0"/>
              </a:rPr>
              <a:t>Webpage link to games</a:t>
            </a:r>
          </a:p>
          <a:p>
            <a:pPr algn="just">
              <a:lnSpc>
                <a:spcPct val="107000"/>
              </a:lnSpc>
              <a:spcAft>
                <a:spcPts val="800"/>
              </a:spcAft>
            </a:pPr>
            <a:endParaRPr lang="en-GB" sz="2100" kern="100" dirty="0">
              <a:solidFill>
                <a:schemeClr val="bg1"/>
              </a:solidFill>
              <a:latin typeface="Calibri Light"/>
              <a:ea typeface="Calibri Light"/>
              <a:cs typeface="Calibri Light"/>
            </a:endParaRPr>
          </a:p>
          <a:p>
            <a:pPr marL="342900" indent="-342900" algn="just">
              <a:lnSpc>
                <a:spcPct val="107000"/>
              </a:lnSpc>
              <a:spcAft>
                <a:spcPts val="800"/>
              </a:spcAft>
              <a:buFont typeface="Symbol" panose="05050102010706020507" pitchFamily="18" charset="2"/>
              <a:buChar char=""/>
            </a:pPr>
            <a:endParaRPr lang="en-GB" sz="2100" kern="100" dirty="0">
              <a:solidFill>
                <a:srgbClr val="000000"/>
              </a:solidFill>
              <a:latin typeface="Calibri"/>
              <a:ea typeface="Calibri"/>
              <a:cs typeface="Times New Roman"/>
            </a:endParaRPr>
          </a:p>
          <a:p>
            <a:pPr marL="285750" indent="-285750">
              <a:buFont typeface="Arial" panose="020B0604020202020204" pitchFamily="34" charset="0"/>
              <a:buChar char="•"/>
            </a:pPr>
            <a:endParaRPr lang="en-GB" sz="2000" dirty="0">
              <a:solidFill>
                <a:srgbClr val="000000"/>
              </a:solidFill>
              <a:ea typeface="Calibri Light" panose="020F0302020204030204"/>
              <a:cs typeface="Calibri Light" panose="020F0302020204030204"/>
            </a:endParaRPr>
          </a:p>
          <a:p>
            <a:pPr marL="285750" indent="-285750">
              <a:buFont typeface="Arial" panose="020B0604020202020204" pitchFamily="34" charset="0"/>
              <a:buChar char="•"/>
            </a:pPr>
            <a:endParaRPr lang="en-GB" sz="2000" dirty="0">
              <a:solidFill>
                <a:srgbClr val="000000"/>
              </a:solidFill>
              <a:ea typeface="Calibri Light" panose="020F0302020204030204"/>
              <a:cs typeface="Calibri Light" panose="020F0302020204030204"/>
            </a:endParaRPr>
          </a:p>
          <a:p>
            <a:endParaRPr lang="en-GB" dirty="0">
              <a:ea typeface="Calibri Light" panose="020F0302020204030204"/>
              <a:cs typeface="Calibri Light" panose="020F0302020204030204"/>
            </a:endParaRPr>
          </a:p>
          <a:p>
            <a:pPr marL="285750" indent="-285750">
              <a:buFont typeface="Arial" panose="020B0604020202020204" pitchFamily="34" charset="0"/>
              <a:buChar char="•"/>
            </a:pPr>
            <a:endParaRPr lang="en-GB" dirty="0">
              <a:ea typeface="Calibri Light" panose="020F0302020204030204"/>
              <a:cs typeface="Calibri Light" panose="020F0302020204030204"/>
            </a:endParaRPr>
          </a:p>
        </p:txBody>
      </p:sp>
      <p:pic>
        <p:nvPicPr>
          <p:cNvPr id="4" name="Picture 3">
            <a:extLst>
              <a:ext uri="{FF2B5EF4-FFF2-40B4-BE49-F238E27FC236}">
                <a16:creationId xmlns:a16="http://schemas.microsoft.com/office/drawing/2014/main" id="{5F1F8C56-17DE-30B2-1A4A-3C0597C035AC}"/>
              </a:ext>
            </a:extLst>
          </p:cNvPr>
          <p:cNvPicPr>
            <a:picLocks noChangeAspect="1"/>
          </p:cNvPicPr>
          <p:nvPr/>
        </p:nvPicPr>
        <p:blipFill>
          <a:blip r:embed="rId5"/>
          <a:srcRect/>
          <a:stretch/>
        </p:blipFill>
        <p:spPr>
          <a:xfrm>
            <a:off x="7569200" y="4058125"/>
            <a:ext cx="4622800" cy="2600325"/>
          </a:xfrm>
          <a:prstGeom prst="rect">
            <a:avLst/>
          </a:prstGeom>
        </p:spPr>
      </p:pic>
    </p:spTree>
    <p:extLst>
      <p:ext uri="{BB962C8B-B14F-4D97-AF65-F5344CB8AC3E}">
        <p14:creationId xmlns:p14="http://schemas.microsoft.com/office/powerpoint/2010/main" val="1410218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106017" y="185529"/>
            <a:ext cx="9660835" cy="1026248"/>
          </a:xfrm>
        </p:spPr>
        <p:txBody>
          <a:bodyPr rtlCol="0">
            <a:normAutofit/>
          </a:bodyPr>
          <a:lstStyle/>
          <a:p>
            <a:pPr rtl="0"/>
            <a:r>
              <a:rPr lang="en-GB" sz="3600" b="1" cap="none" spc="400" dirty="0" err="1">
                <a:latin typeface="Comic Sans MS" panose="030F0702030302020204" pitchFamily="66" charset="0"/>
              </a:rPr>
              <a:t>NumBots</a:t>
            </a:r>
            <a:endParaRPr lang="en-GB" sz="3600" b="1" cap="none" dirty="0">
              <a:latin typeface="Comic Sans MS" panose="030F0702030302020204" pitchFamily="66" charset="0"/>
            </a:endParaRPr>
          </a:p>
        </p:txBody>
      </p:sp>
      <p:pic>
        <p:nvPicPr>
          <p:cNvPr id="6" name="Picture 5">
            <a:extLst>
              <a:ext uri="{FF2B5EF4-FFF2-40B4-BE49-F238E27FC236}">
                <a16:creationId xmlns:a16="http://schemas.microsoft.com/office/drawing/2014/main" id="{AB96C74A-46B1-8C45-0E30-311D2AD0CEAD}"/>
              </a:ext>
            </a:extLst>
          </p:cNvPr>
          <p:cNvPicPr>
            <a:picLocks noChangeAspect="1"/>
          </p:cNvPicPr>
          <p:nvPr/>
        </p:nvPicPr>
        <p:blipFill rotWithShape="1">
          <a:blip r:embed="rId3"/>
          <a:srcRect l="49131" t="30675" r="40108" b="48318"/>
          <a:stretch/>
        </p:blipFill>
        <p:spPr>
          <a:xfrm>
            <a:off x="9872870" y="60511"/>
            <a:ext cx="2213113" cy="2302532"/>
          </a:xfrm>
          <a:prstGeom prst="rect">
            <a:avLst/>
          </a:prstGeom>
        </p:spPr>
      </p:pic>
      <p:sp>
        <p:nvSpPr>
          <p:cNvPr id="8" name="TextBox 7">
            <a:extLst>
              <a:ext uri="{FF2B5EF4-FFF2-40B4-BE49-F238E27FC236}">
                <a16:creationId xmlns:a16="http://schemas.microsoft.com/office/drawing/2014/main" id="{47EECCAD-AFA6-3CE4-09BB-462064019C72}"/>
              </a:ext>
            </a:extLst>
          </p:cNvPr>
          <p:cNvSpPr txBox="1"/>
          <p:nvPr/>
        </p:nvSpPr>
        <p:spPr>
          <a:xfrm>
            <a:off x="106017" y="1557995"/>
            <a:ext cx="9766853" cy="5170646"/>
          </a:xfrm>
          <a:prstGeom prst="rect">
            <a:avLst/>
          </a:prstGeom>
          <a:noFill/>
        </p:spPr>
        <p:txBody>
          <a:bodyPr wrap="square" rtlCol="0">
            <a:spAutoFit/>
          </a:bodyPr>
          <a:lstStyle/>
          <a:p>
            <a:pPr marL="285750" indent="-285750">
              <a:buFont typeface="Arial" panose="020B0604020202020204" pitchFamily="34" charset="0"/>
              <a:buChar char="•"/>
            </a:pPr>
            <a:r>
              <a:rPr lang="en-GB" sz="2400" b="1" dirty="0" err="1">
                <a:solidFill>
                  <a:schemeClr val="bg1"/>
                </a:solidFill>
                <a:latin typeface="Comic Sans MS" panose="030F0702030302020204" pitchFamily="66" charset="0"/>
              </a:rPr>
              <a:t>Numbots</a:t>
            </a:r>
            <a:r>
              <a:rPr lang="en-GB" sz="2400" b="1" dirty="0">
                <a:solidFill>
                  <a:schemeClr val="bg1"/>
                </a:solidFill>
                <a:latin typeface="Comic Sans MS" panose="030F0702030302020204" pitchFamily="66" charset="0"/>
              </a:rPr>
              <a:t> is an online maths learning platform that helps children learn how to add and subtract, improving their fluency and recall in basic mental maths and equipping them with basic maths confidence</a:t>
            </a:r>
          </a:p>
          <a:p>
            <a:pPr marL="285750" indent="-285750">
              <a:buFont typeface="Arial" panose="020B0604020202020204" pitchFamily="34" charset="0"/>
              <a:buChar char="•"/>
            </a:pPr>
            <a:endParaRPr lang="en-GB" sz="2400" b="1" dirty="0">
              <a:solidFill>
                <a:schemeClr val="bg1"/>
              </a:solidFill>
              <a:latin typeface="Comic Sans MS" panose="030F0702030302020204" pitchFamily="66" charset="0"/>
            </a:endParaRPr>
          </a:p>
          <a:p>
            <a:pPr marL="285750" indent="-285750">
              <a:buFont typeface="Arial" panose="020B0604020202020204" pitchFamily="34" charset="0"/>
              <a:buChar char="•"/>
            </a:pPr>
            <a:r>
              <a:rPr lang="en-GB" sz="2400" b="1" dirty="0">
                <a:solidFill>
                  <a:schemeClr val="bg1"/>
                </a:solidFill>
                <a:latin typeface="Comic Sans MS" panose="030F0702030302020204" pitchFamily="66" charset="0"/>
              </a:rPr>
              <a:t>Basic number skills are essential building blocks for higher-level maths concepts. </a:t>
            </a:r>
            <a:r>
              <a:rPr lang="en-GB" sz="2400" b="1" dirty="0" err="1">
                <a:solidFill>
                  <a:schemeClr val="bg1"/>
                </a:solidFill>
                <a:latin typeface="Comic Sans MS" panose="030F0702030302020204" pitchFamily="66" charset="0"/>
              </a:rPr>
              <a:t>NumBots</a:t>
            </a:r>
            <a:r>
              <a:rPr lang="en-GB" sz="2400" b="1" dirty="0">
                <a:solidFill>
                  <a:schemeClr val="bg1"/>
                </a:solidFill>
                <a:latin typeface="Comic Sans MS" panose="030F0702030302020204" pitchFamily="66" charset="0"/>
              </a:rPr>
              <a:t> covers number recognition, number bonds and addition and subtraction of double digit numbers; gradually helping your child build a solid conceptual understanding of number sense</a:t>
            </a:r>
          </a:p>
          <a:p>
            <a:pPr marL="285750" indent="-285750">
              <a:buFont typeface="Arial" panose="020B0604020202020204" pitchFamily="34" charset="0"/>
              <a:buChar char="•"/>
            </a:pPr>
            <a:endParaRPr lang="en-GB" sz="2400" b="1" dirty="0">
              <a:solidFill>
                <a:schemeClr val="bg1"/>
              </a:solidFill>
              <a:latin typeface="Comic Sans MS" panose="030F0702030302020204" pitchFamily="66" charset="0"/>
            </a:endParaRPr>
          </a:p>
          <a:p>
            <a:pPr marL="285750" indent="-285750">
              <a:buFont typeface="Arial" panose="020B0604020202020204" pitchFamily="34" charset="0"/>
              <a:buChar char="•"/>
            </a:pPr>
            <a:r>
              <a:rPr lang="en-GB" sz="2400" b="1" dirty="0">
                <a:solidFill>
                  <a:schemeClr val="bg1"/>
                </a:solidFill>
                <a:latin typeface="Comic Sans MS" panose="030F0702030302020204" pitchFamily="66" charset="0"/>
              </a:rPr>
              <a:t>We recommend a little and often approach, aim for 3 minutes a day, 4 days a week AND over the summer</a:t>
            </a:r>
          </a:p>
          <a:p>
            <a:pPr marL="285750" indent="-285750">
              <a:buFont typeface="Arial" panose="020B0604020202020204" pitchFamily="34" charset="0"/>
              <a:buChar char="•"/>
            </a:pPr>
            <a:endParaRPr lang="en-GB" dirty="0">
              <a:solidFill>
                <a:schemeClr val="bg1"/>
              </a:solidFill>
            </a:endParaRPr>
          </a:p>
        </p:txBody>
      </p:sp>
      <p:sp>
        <p:nvSpPr>
          <p:cNvPr id="4" name="TextBox 3">
            <a:hlinkClick r:id="rId4"/>
            <a:extLst>
              <a:ext uri="{FF2B5EF4-FFF2-40B4-BE49-F238E27FC236}">
                <a16:creationId xmlns:a16="http://schemas.microsoft.com/office/drawing/2014/main" id="{903AF343-B40D-190B-F35F-A74F6D3FAA6A}"/>
              </a:ext>
            </a:extLst>
          </p:cNvPr>
          <p:cNvSpPr txBox="1"/>
          <p:nvPr/>
        </p:nvSpPr>
        <p:spPr>
          <a:xfrm>
            <a:off x="3952461" y="624587"/>
            <a:ext cx="6208642" cy="369332"/>
          </a:xfrm>
          <a:prstGeom prst="rect">
            <a:avLst/>
          </a:prstGeom>
          <a:noFill/>
        </p:spPr>
        <p:txBody>
          <a:bodyPr wrap="square">
            <a:spAutoFit/>
          </a:bodyPr>
          <a:lstStyle/>
          <a:p>
            <a:r>
              <a:rPr lang="en-GB" dirty="0">
                <a:hlinkClick r:id="rId4"/>
              </a:rPr>
              <a:t>Introduction video</a:t>
            </a:r>
            <a:endParaRPr lang="en-GB" dirty="0"/>
          </a:p>
        </p:txBody>
      </p:sp>
    </p:spTree>
    <p:extLst>
      <p:ext uri="{BB962C8B-B14F-4D97-AF65-F5344CB8AC3E}">
        <p14:creationId xmlns:p14="http://schemas.microsoft.com/office/powerpoint/2010/main" val="130265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106017" y="185529"/>
            <a:ext cx="9660835" cy="1026248"/>
          </a:xfrm>
        </p:spPr>
        <p:txBody>
          <a:bodyPr rtlCol="0">
            <a:normAutofit/>
          </a:bodyPr>
          <a:lstStyle/>
          <a:p>
            <a:pPr rtl="0"/>
            <a:r>
              <a:rPr lang="en-GB" sz="3600" b="1" cap="none" spc="400" dirty="0">
                <a:latin typeface="Comic Sans MS" panose="030F0702030302020204" pitchFamily="66" charset="0"/>
              </a:rPr>
              <a:t>Year 1 Phonics</a:t>
            </a:r>
            <a:endParaRPr lang="en-GB" sz="3600" b="1" cap="none" dirty="0">
              <a:latin typeface="Comic Sans MS" panose="030F0702030302020204" pitchFamily="66" charset="0"/>
            </a:endParaRPr>
          </a:p>
        </p:txBody>
      </p:sp>
      <p:pic>
        <p:nvPicPr>
          <p:cNvPr id="6" name="Picture 5">
            <a:extLst>
              <a:ext uri="{FF2B5EF4-FFF2-40B4-BE49-F238E27FC236}">
                <a16:creationId xmlns:a16="http://schemas.microsoft.com/office/drawing/2014/main" id="{AB96C74A-46B1-8C45-0E30-311D2AD0CEAD}"/>
              </a:ext>
            </a:extLst>
          </p:cNvPr>
          <p:cNvPicPr>
            <a:picLocks noChangeAspect="1"/>
          </p:cNvPicPr>
          <p:nvPr/>
        </p:nvPicPr>
        <p:blipFill rotWithShape="1">
          <a:blip r:embed="rId3"/>
          <a:srcRect l="49131" t="30675" r="40108" b="48318"/>
          <a:stretch/>
        </p:blipFill>
        <p:spPr>
          <a:xfrm>
            <a:off x="9766852" y="185529"/>
            <a:ext cx="2173356" cy="2261169"/>
          </a:xfrm>
          <a:prstGeom prst="rect">
            <a:avLst/>
          </a:prstGeom>
        </p:spPr>
      </p:pic>
      <p:sp>
        <p:nvSpPr>
          <p:cNvPr id="8" name="TextBox 7">
            <a:extLst>
              <a:ext uri="{FF2B5EF4-FFF2-40B4-BE49-F238E27FC236}">
                <a16:creationId xmlns:a16="http://schemas.microsoft.com/office/drawing/2014/main" id="{47EECCAD-AFA6-3CE4-09BB-462064019C72}"/>
              </a:ext>
            </a:extLst>
          </p:cNvPr>
          <p:cNvSpPr txBox="1"/>
          <p:nvPr/>
        </p:nvSpPr>
        <p:spPr>
          <a:xfrm>
            <a:off x="909200" y="1598602"/>
            <a:ext cx="9051235" cy="378565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2400" b="1" dirty="0">
                <a:solidFill>
                  <a:schemeClr val="bg1"/>
                </a:solidFill>
                <a:latin typeface="Comic Sans MS" panose="030F0702030302020204" pitchFamily="66" charset="0"/>
              </a:rPr>
              <a:t>Children will be taught phonics daily through Monster Phonics</a:t>
            </a:r>
          </a:p>
          <a:p>
            <a:pPr marL="285750" indent="-285750">
              <a:buFont typeface="Arial" panose="020B0604020202020204" pitchFamily="34" charset="0"/>
              <a:buChar char="•"/>
            </a:pPr>
            <a:endParaRPr lang="en-GB" sz="2400" b="1" dirty="0">
              <a:solidFill>
                <a:schemeClr val="bg1"/>
              </a:solidFill>
              <a:latin typeface="Comic Sans MS" panose="030F0702030302020204" pitchFamily="66" charset="0"/>
            </a:endParaRPr>
          </a:p>
          <a:p>
            <a:pPr marL="285750" indent="-285750">
              <a:buFont typeface="Arial" panose="020B0604020202020204" pitchFamily="34" charset="0"/>
              <a:buChar char="•"/>
            </a:pPr>
            <a:r>
              <a:rPr lang="en-GB" sz="2400" b="1" dirty="0">
                <a:solidFill>
                  <a:schemeClr val="bg1"/>
                </a:solidFill>
                <a:latin typeface="Comic Sans MS" panose="030F0702030302020204" pitchFamily="66" charset="0"/>
              </a:rPr>
              <a:t>4 English lessons a week and Guided Reading rotation daily</a:t>
            </a:r>
          </a:p>
          <a:p>
            <a:pPr marL="285750" indent="-285750">
              <a:buFont typeface="Arial" panose="020B0604020202020204" pitchFamily="34" charset="0"/>
              <a:buChar char="•"/>
            </a:pPr>
            <a:endParaRPr lang="en-GB" sz="2400" b="1" dirty="0">
              <a:solidFill>
                <a:schemeClr val="bg1"/>
              </a:solidFill>
              <a:latin typeface="Comic Sans MS" panose="030F0702030302020204" pitchFamily="66" charset="0"/>
            </a:endParaRPr>
          </a:p>
          <a:p>
            <a:pPr marL="285750" indent="-285750">
              <a:buFont typeface="Arial" panose="020B0604020202020204" pitchFamily="34" charset="0"/>
              <a:buChar char="•"/>
            </a:pPr>
            <a:r>
              <a:rPr lang="en-GB" sz="2400" b="1" dirty="0">
                <a:solidFill>
                  <a:schemeClr val="bg1"/>
                </a:solidFill>
                <a:latin typeface="Comic Sans MS" panose="030F0702030302020204" pitchFamily="66" charset="0"/>
              </a:rPr>
              <a:t>Phonics workshop Wednesday 17</a:t>
            </a:r>
            <a:r>
              <a:rPr lang="en-GB" sz="2400" b="1" baseline="30000" dirty="0">
                <a:solidFill>
                  <a:schemeClr val="bg1"/>
                </a:solidFill>
                <a:latin typeface="Comic Sans MS" panose="030F0702030302020204" pitchFamily="66" charset="0"/>
              </a:rPr>
              <a:t>th</a:t>
            </a:r>
            <a:r>
              <a:rPr lang="en-GB" sz="2400" b="1" dirty="0">
                <a:solidFill>
                  <a:schemeClr val="bg1"/>
                </a:solidFill>
                <a:latin typeface="Comic Sans MS" panose="030F0702030302020204" pitchFamily="66" charset="0"/>
              </a:rPr>
              <a:t> September 2:50-3:20</a:t>
            </a:r>
          </a:p>
          <a:p>
            <a:pPr marL="285750" indent="-285750">
              <a:buFont typeface="Arial" panose="020B0604020202020204" pitchFamily="34" charset="0"/>
              <a:buChar char="•"/>
            </a:pPr>
            <a:endParaRPr lang="en-GB" sz="2400" b="1" dirty="0">
              <a:solidFill>
                <a:schemeClr val="bg1"/>
              </a:solidFill>
              <a:latin typeface="Comic Sans MS" panose="030F0702030302020204" pitchFamily="66" charset="0"/>
            </a:endParaRPr>
          </a:p>
          <a:p>
            <a:pPr marL="285750" indent="-285750">
              <a:buFont typeface="Arial" panose="020B0604020202020204" pitchFamily="34" charset="0"/>
              <a:buChar char="•"/>
            </a:pPr>
            <a:r>
              <a:rPr lang="en-GB" sz="2400" b="1" dirty="0">
                <a:solidFill>
                  <a:schemeClr val="bg1"/>
                </a:solidFill>
                <a:latin typeface="Comic Sans MS" panose="030F0702030302020204" pitchFamily="66" charset="0"/>
              </a:rPr>
              <a:t>Phonics games on our webpage</a:t>
            </a:r>
          </a:p>
          <a:p>
            <a:pPr marL="285750" indent="-285750">
              <a:buFont typeface="Arial" panose="020B0604020202020204" pitchFamily="34" charset="0"/>
              <a:buChar char="•"/>
            </a:pPr>
            <a:endParaRPr lang="en-GB" sz="2400" b="1" dirty="0">
              <a:solidFill>
                <a:schemeClr val="bg1"/>
              </a:solidFill>
            </a:endParaRPr>
          </a:p>
        </p:txBody>
      </p:sp>
    </p:spTree>
    <p:extLst>
      <p:ext uri="{BB962C8B-B14F-4D97-AF65-F5344CB8AC3E}">
        <p14:creationId xmlns:p14="http://schemas.microsoft.com/office/powerpoint/2010/main" val="2570805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185290" y="85300"/>
            <a:ext cx="9660835" cy="654824"/>
          </a:xfrm>
        </p:spPr>
        <p:txBody>
          <a:bodyPr rtlCol="0">
            <a:normAutofit/>
          </a:bodyPr>
          <a:lstStyle/>
          <a:p>
            <a:pPr rtl="0"/>
            <a:r>
              <a:rPr lang="en-GB" sz="3600" b="1" cap="none" spc="400" dirty="0">
                <a:latin typeface="Comic Sans MS" panose="030F0702030302020204" pitchFamily="66" charset="0"/>
              </a:rPr>
              <a:t>Phonics Screening Check PSC</a:t>
            </a:r>
            <a:endParaRPr lang="en-GB" sz="3600" b="1" cap="none" dirty="0">
              <a:latin typeface="Comic Sans MS" panose="030F0702030302020204" pitchFamily="66" charset="0"/>
            </a:endParaRPr>
          </a:p>
        </p:txBody>
      </p:sp>
      <p:pic>
        <p:nvPicPr>
          <p:cNvPr id="6" name="Picture 5">
            <a:extLst>
              <a:ext uri="{FF2B5EF4-FFF2-40B4-BE49-F238E27FC236}">
                <a16:creationId xmlns:a16="http://schemas.microsoft.com/office/drawing/2014/main" id="{AB96C74A-46B1-8C45-0E30-311D2AD0CEAD}"/>
              </a:ext>
            </a:extLst>
          </p:cNvPr>
          <p:cNvPicPr>
            <a:picLocks noChangeAspect="1"/>
          </p:cNvPicPr>
          <p:nvPr/>
        </p:nvPicPr>
        <p:blipFill rotWithShape="1">
          <a:blip r:embed="rId3"/>
          <a:srcRect l="49131" t="30675" r="40108" b="48318"/>
          <a:stretch/>
        </p:blipFill>
        <p:spPr>
          <a:xfrm>
            <a:off x="9766852" y="185529"/>
            <a:ext cx="2173356" cy="2261169"/>
          </a:xfrm>
          <a:prstGeom prst="rect">
            <a:avLst/>
          </a:prstGeom>
        </p:spPr>
      </p:pic>
      <p:sp>
        <p:nvSpPr>
          <p:cNvPr id="8" name="TextBox 7">
            <a:extLst>
              <a:ext uri="{FF2B5EF4-FFF2-40B4-BE49-F238E27FC236}">
                <a16:creationId xmlns:a16="http://schemas.microsoft.com/office/drawing/2014/main" id="{47EECCAD-AFA6-3CE4-09BB-462064019C72}"/>
              </a:ext>
            </a:extLst>
          </p:cNvPr>
          <p:cNvSpPr txBox="1"/>
          <p:nvPr/>
        </p:nvSpPr>
        <p:spPr>
          <a:xfrm>
            <a:off x="135988" y="907328"/>
            <a:ext cx="9498463" cy="4893647"/>
          </a:xfrm>
          <a:prstGeom prst="rect">
            <a:avLst/>
          </a:prstGeom>
          <a:noFill/>
        </p:spPr>
        <p:txBody>
          <a:bodyPr wrap="square" rtlCol="0">
            <a:spAutoFit/>
          </a:bodyPr>
          <a:lstStyle/>
          <a:p>
            <a:pPr marL="285750" indent="-285750">
              <a:buFont typeface="Arial" panose="020B0604020202020204" pitchFamily="34" charset="0"/>
              <a:buChar char="•"/>
            </a:pPr>
            <a:r>
              <a:rPr lang="en-GB" sz="2400" b="1" dirty="0">
                <a:solidFill>
                  <a:schemeClr val="bg1"/>
                </a:solidFill>
                <a:latin typeface="Comic Sans MS" panose="030F0702030302020204" pitchFamily="66" charset="0"/>
              </a:rPr>
              <a:t>DO NOT STRESS!</a:t>
            </a:r>
          </a:p>
          <a:p>
            <a:pPr marL="285750" indent="-285750">
              <a:buFont typeface="Arial" panose="020B0604020202020204" pitchFamily="34" charset="0"/>
              <a:buChar char="•"/>
            </a:pPr>
            <a:endParaRPr lang="en-GB" sz="2400" b="1" dirty="0">
              <a:solidFill>
                <a:schemeClr val="bg1"/>
              </a:solidFill>
              <a:latin typeface="Comic Sans MS" panose="030F0702030302020204" pitchFamily="66" charset="0"/>
            </a:endParaRPr>
          </a:p>
          <a:p>
            <a:pPr marL="285750" indent="-285750">
              <a:buFont typeface="Arial" panose="020B0604020202020204" pitchFamily="34" charset="0"/>
              <a:buChar char="•"/>
            </a:pPr>
            <a:r>
              <a:rPr lang="en-GB" sz="2400" b="1" dirty="0">
                <a:solidFill>
                  <a:schemeClr val="bg1"/>
                </a:solidFill>
                <a:latin typeface="Comic Sans MS" panose="030F0702030302020204" pitchFamily="66" charset="0"/>
              </a:rPr>
              <a:t>Year 1 children take the Phonics Screening Check in the second week of June every year. Please do not book a holiday during this week</a:t>
            </a:r>
          </a:p>
          <a:p>
            <a:pPr marL="285750" indent="-285750">
              <a:buFont typeface="Arial" panose="020B0604020202020204" pitchFamily="34" charset="0"/>
              <a:buChar char="•"/>
            </a:pPr>
            <a:endParaRPr lang="en-GB" sz="2400" b="1" dirty="0">
              <a:solidFill>
                <a:schemeClr val="bg1"/>
              </a:solidFill>
              <a:latin typeface="Comic Sans MS" panose="030F0702030302020204" pitchFamily="66" charset="0"/>
            </a:endParaRPr>
          </a:p>
          <a:p>
            <a:pPr marL="285750" indent="-285750">
              <a:buFont typeface="Arial" panose="020B0604020202020204" pitchFamily="34" charset="0"/>
              <a:buChar char="•"/>
            </a:pPr>
            <a:r>
              <a:rPr lang="en-GB" sz="2400" b="1" dirty="0">
                <a:solidFill>
                  <a:schemeClr val="bg1"/>
                </a:solidFill>
                <a:latin typeface="Comic Sans MS" panose="030F0702030302020204" pitchFamily="66" charset="0"/>
              </a:rPr>
              <a:t>The test measures progress in phonics skills and knowledge gained throughout Reception and Year 1. The aim of the screen is to identify children who would benefit from additional support to catch up with their peers at this important early stage</a:t>
            </a:r>
          </a:p>
          <a:p>
            <a:pPr marL="285750" indent="-285750">
              <a:buFont typeface="Arial" panose="020B0604020202020204" pitchFamily="34" charset="0"/>
              <a:buChar char="•"/>
            </a:pPr>
            <a:endParaRPr lang="en-GB" sz="2400" b="1" dirty="0">
              <a:solidFill>
                <a:schemeClr val="bg1"/>
              </a:solidFill>
              <a:latin typeface="Comic Sans MS" panose="030F0702030302020204" pitchFamily="66" charset="0"/>
            </a:endParaRPr>
          </a:p>
          <a:p>
            <a:pPr marL="285750" indent="-285750">
              <a:buFont typeface="Arial" panose="020B0604020202020204" pitchFamily="34" charset="0"/>
              <a:buChar char="•"/>
            </a:pPr>
            <a:r>
              <a:rPr lang="en-GB" sz="2400" b="1" dirty="0">
                <a:solidFill>
                  <a:schemeClr val="bg1"/>
                </a:solidFill>
                <a:latin typeface="Comic Sans MS" panose="030F0702030302020204" pitchFamily="66" charset="0"/>
              </a:rPr>
              <a:t>Workshop later in the year – info on webpage</a:t>
            </a:r>
          </a:p>
        </p:txBody>
      </p:sp>
      <p:pic>
        <p:nvPicPr>
          <p:cNvPr id="3" name="Picture 2">
            <a:extLst>
              <a:ext uri="{FF2B5EF4-FFF2-40B4-BE49-F238E27FC236}">
                <a16:creationId xmlns:a16="http://schemas.microsoft.com/office/drawing/2014/main" id="{10D8AC8F-6A90-93A7-4881-F980493FCC92}"/>
              </a:ext>
            </a:extLst>
          </p:cNvPr>
          <p:cNvPicPr>
            <a:picLocks noChangeAspect="1"/>
          </p:cNvPicPr>
          <p:nvPr/>
        </p:nvPicPr>
        <p:blipFill>
          <a:blip r:embed="rId4"/>
          <a:stretch>
            <a:fillRect/>
          </a:stretch>
        </p:blipFill>
        <p:spPr>
          <a:xfrm>
            <a:off x="9715913" y="2853924"/>
            <a:ext cx="2340099" cy="3316383"/>
          </a:xfrm>
          <a:prstGeom prst="rect">
            <a:avLst/>
          </a:prstGeom>
        </p:spPr>
      </p:pic>
    </p:spTree>
    <p:extLst>
      <p:ext uri="{BB962C8B-B14F-4D97-AF65-F5344CB8AC3E}">
        <p14:creationId xmlns:p14="http://schemas.microsoft.com/office/powerpoint/2010/main" val="1941783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251790" y="0"/>
            <a:ext cx="9660835" cy="1026248"/>
          </a:xfrm>
        </p:spPr>
        <p:txBody>
          <a:bodyPr rtlCol="0">
            <a:normAutofit/>
          </a:bodyPr>
          <a:lstStyle/>
          <a:p>
            <a:pPr rtl="0"/>
            <a:r>
              <a:rPr lang="en-GB" sz="3600" b="1" cap="none" spc="400" dirty="0">
                <a:latin typeface="Comic Sans MS" panose="030F0702030302020204" pitchFamily="66" charset="0"/>
              </a:rPr>
              <a:t>Home Learning</a:t>
            </a:r>
            <a:endParaRPr lang="en-GB" sz="3600" b="1" cap="none" dirty="0">
              <a:latin typeface="Comic Sans MS" panose="030F0702030302020204" pitchFamily="66" charset="0"/>
            </a:endParaRPr>
          </a:p>
        </p:txBody>
      </p:sp>
      <p:sp>
        <p:nvSpPr>
          <p:cNvPr id="8" name="TextBox 7">
            <a:extLst>
              <a:ext uri="{FF2B5EF4-FFF2-40B4-BE49-F238E27FC236}">
                <a16:creationId xmlns:a16="http://schemas.microsoft.com/office/drawing/2014/main" id="{47EECCAD-AFA6-3CE4-09BB-462064019C72}"/>
              </a:ext>
            </a:extLst>
          </p:cNvPr>
          <p:cNvSpPr txBox="1"/>
          <p:nvPr/>
        </p:nvSpPr>
        <p:spPr>
          <a:xfrm>
            <a:off x="251790" y="1045576"/>
            <a:ext cx="9051235" cy="415498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2400" b="1" dirty="0">
                <a:solidFill>
                  <a:schemeClr val="bg1"/>
                </a:solidFill>
                <a:latin typeface="Comic Sans MS" panose="030F0702030302020204" pitchFamily="66" charset="0"/>
              </a:rPr>
              <a:t>Your children work really hard at school each day</a:t>
            </a:r>
          </a:p>
          <a:p>
            <a:pPr marL="285750" indent="-285750">
              <a:buFont typeface="Arial" panose="020B0604020202020204" pitchFamily="34" charset="0"/>
              <a:buChar char="•"/>
            </a:pPr>
            <a:endParaRPr lang="en-GB" sz="2400" b="1" dirty="0">
              <a:solidFill>
                <a:schemeClr val="bg1"/>
              </a:solidFill>
              <a:latin typeface="Comic Sans MS" panose="030F0702030302020204" pitchFamily="66" charset="0"/>
            </a:endParaRPr>
          </a:p>
          <a:p>
            <a:pPr marL="285750" indent="-285750">
              <a:buFont typeface="Arial" panose="020B0604020202020204" pitchFamily="34" charset="0"/>
              <a:buChar char="•"/>
            </a:pPr>
            <a:r>
              <a:rPr lang="en-GB" sz="2400" b="1" dirty="0">
                <a:solidFill>
                  <a:schemeClr val="bg1"/>
                </a:solidFill>
                <a:latin typeface="Comic Sans MS" panose="030F0702030302020204" pitchFamily="66" charset="0"/>
              </a:rPr>
              <a:t>Aim for a minimum of 4 reads a week, 1-2 of your Monster Phonics book and supplement with other comics, books, recipes and magazines</a:t>
            </a:r>
          </a:p>
          <a:p>
            <a:pPr marL="285750" indent="-285750">
              <a:buFont typeface="Arial" panose="020B0604020202020204" pitchFamily="34" charset="0"/>
              <a:buChar char="•"/>
            </a:pPr>
            <a:endParaRPr lang="en-GB" sz="2400" b="1" dirty="0">
              <a:solidFill>
                <a:schemeClr val="bg1"/>
              </a:solidFill>
              <a:latin typeface="Comic Sans MS" panose="030F0702030302020204" pitchFamily="66" charset="0"/>
            </a:endParaRPr>
          </a:p>
          <a:p>
            <a:pPr marL="285750" indent="-285750">
              <a:buFont typeface="Arial" panose="020B0604020202020204" pitchFamily="34" charset="0"/>
              <a:buChar char="•"/>
            </a:pPr>
            <a:r>
              <a:rPr lang="en-GB" sz="2400" b="1" dirty="0" err="1">
                <a:solidFill>
                  <a:schemeClr val="bg1"/>
                </a:solidFill>
                <a:latin typeface="Comic Sans MS" panose="030F0702030302020204" pitchFamily="66" charset="0"/>
              </a:rPr>
              <a:t>NumBots</a:t>
            </a:r>
            <a:r>
              <a:rPr lang="en-GB" sz="2400" b="1" dirty="0">
                <a:solidFill>
                  <a:schemeClr val="bg1"/>
                </a:solidFill>
                <a:latin typeface="Comic Sans MS" panose="030F0702030302020204" pitchFamily="66" charset="0"/>
              </a:rPr>
              <a:t> practise: the more they practise the better their fluency</a:t>
            </a:r>
            <a:endParaRPr lang="en-GB" sz="2400" b="1" dirty="0">
              <a:solidFill>
                <a:schemeClr val="bg1"/>
              </a:solidFill>
              <a:latin typeface="Comic Sans MS" panose="030F0702030302020204" pitchFamily="66" charset="0"/>
              <a:ea typeface="Calibri Light"/>
              <a:cs typeface="Calibri Light"/>
            </a:endParaRPr>
          </a:p>
          <a:p>
            <a:endParaRPr lang="en-GB" sz="2400" b="1" dirty="0">
              <a:solidFill>
                <a:schemeClr val="bg1"/>
              </a:solidFill>
              <a:latin typeface="Comic Sans MS" panose="030F0702030302020204" pitchFamily="66" charset="0"/>
              <a:ea typeface="Calibri Light"/>
              <a:cs typeface="Calibri Light"/>
            </a:endParaRPr>
          </a:p>
          <a:p>
            <a:pPr marL="342900" indent="-342900">
              <a:buFont typeface="Arial" panose="020B0604020202020204" pitchFamily="34" charset="0"/>
              <a:buChar char="•"/>
            </a:pPr>
            <a:r>
              <a:rPr lang="en-GB" sz="2400" b="1" dirty="0">
                <a:solidFill>
                  <a:schemeClr val="bg1"/>
                </a:solidFill>
                <a:latin typeface="Comic Sans MS" panose="030F0702030302020204" pitchFamily="66" charset="0"/>
              </a:rPr>
              <a:t>Our webpage has lots of internet games </a:t>
            </a:r>
          </a:p>
          <a:p>
            <a:r>
              <a:rPr lang="en-GB" sz="2400" b="1" dirty="0">
                <a:solidFill>
                  <a:schemeClr val="bg1"/>
                </a:solidFill>
                <a:latin typeface="Comic Sans MS" panose="030F0702030302020204" pitchFamily="66" charset="0"/>
              </a:rPr>
              <a:t>and handwriting sheets to enjoy</a:t>
            </a:r>
          </a:p>
        </p:txBody>
      </p:sp>
      <p:pic>
        <p:nvPicPr>
          <p:cNvPr id="5" name="Picture 4">
            <a:extLst>
              <a:ext uri="{FF2B5EF4-FFF2-40B4-BE49-F238E27FC236}">
                <a16:creationId xmlns:a16="http://schemas.microsoft.com/office/drawing/2014/main" id="{BB093C69-9383-2686-E6F8-E2B3699745B7}"/>
              </a:ext>
            </a:extLst>
          </p:cNvPr>
          <p:cNvPicPr>
            <a:picLocks noChangeAspect="1"/>
          </p:cNvPicPr>
          <p:nvPr/>
        </p:nvPicPr>
        <p:blipFill>
          <a:blip r:embed="rId3"/>
          <a:stretch>
            <a:fillRect/>
          </a:stretch>
        </p:blipFill>
        <p:spPr>
          <a:xfrm>
            <a:off x="9766852" y="4077202"/>
            <a:ext cx="1833355" cy="2595269"/>
          </a:xfrm>
          <a:prstGeom prst="rect">
            <a:avLst/>
          </a:prstGeom>
        </p:spPr>
      </p:pic>
      <p:pic>
        <p:nvPicPr>
          <p:cNvPr id="7" name="Picture 6">
            <a:extLst>
              <a:ext uri="{FF2B5EF4-FFF2-40B4-BE49-F238E27FC236}">
                <a16:creationId xmlns:a16="http://schemas.microsoft.com/office/drawing/2014/main" id="{2001D7AE-786A-4B8B-E2E8-880BF0441A79}"/>
              </a:ext>
            </a:extLst>
          </p:cNvPr>
          <p:cNvPicPr>
            <a:picLocks noChangeAspect="1"/>
          </p:cNvPicPr>
          <p:nvPr/>
        </p:nvPicPr>
        <p:blipFill>
          <a:blip r:embed="rId4"/>
          <a:stretch>
            <a:fillRect/>
          </a:stretch>
        </p:blipFill>
        <p:spPr>
          <a:xfrm>
            <a:off x="7668453" y="4075760"/>
            <a:ext cx="1833354" cy="2595267"/>
          </a:xfrm>
          <a:prstGeom prst="rect">
            <a:avLst/>
          </a:prstGeom>
        </p:spPr>
      </p:pic>
      <p:pic>
        <p:nvPicPr>
          <p:cNvPr id="9" name="Picture 8">
            <a:extLst>
              <a:ext uri="{FF2B5EF4-FFF2-40B4-BE49-F238E27FC236}">
                <a16:creationId xmlns:a16="http://schemas.microsoft.com/office/drawing/2014/main" id="{EE3671CA-88BA-BBC8-8EEE-4D52ECABE53C}"/>
              </a:ext>
            </a:extLst>
          </p:cNvPr>
          <p:cNvPicPr>
            <a:picLocks noChangeAspect="1"/>
          </p:cNvPicPr>
          <p:nvPr/>
        </p:nvPicPr>
        <p:blipFill>
          <a:blip r:embed="rId5"/>
          <a:stretch>
            <a:fillRect/>
          </a:stretch>
        </p:blipFill>
        <p:spPr>
          <a:xfrm>
            <a:off x="9501807" y="1338798"/>
            <a:ext cx="1833354" cy="2595267"/>
          </a:xfrm>
          <a:prstGeom prst="rect">
            <a:avLst/>
          </a:prstGeom>
        </p:spPr>
      </p:pic>
    </p:spTree>
    <p:extLst>
      <p:ext uri="{BB962C8B-B14F-4D97-AF65-F5344CB8AC3E}">
        <p14:creationId xmlns:p14="http://schemas.microsoft.com/office/powerpoint/2010/main" val="842960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251792" y="0"/>
            <a:ext cx="9660835" cy="1026248"/>
          </a:xfrm>
        </p:spPr>
        <p:txBody>
          <a:bodyPr rtlCol="0">
            <a:normAutofit/>
          </a:bodyPr>
          <a:lstStyle/>
          <a:p>
            <a:pPr rtl="0"/>
            <a:r>
              <a:rPr lang="en-GB" sz="3600" b="1" cap="none" spc="400" dirty="0">
                <a:latin typeface="Comic Sans MS" panose="030F0702030302020204" pitchFamily="66" charset="0"/>
              </a:rPr>
              <a:t>Volunteers</a:t>
            </a:r>
            <a:endParaRPr lang="en-GB" sz="3600" b="1" cap="none" dirty="0">
              <a:latin typeface="Comic Sans MS" panose="030F0702030302020204" pitchFamily="66" charset="0"/>
            </a:endParaRPr>
          </a:p>
        </p:txBody>
      </p:sp>
      <p:pic>
        <p:nvPicPr>
          <p:cNvPr id="6" name="Picture 5">
            <a:extLst>
              <a:ext uri="{FF2B5EF4-FFF2-40B4-BE49-F238E27FC236}">
                <a16:creationId xmlns:a16="http://schemas.microsoft.com/office/drawing/2014/main" id="{AB96C74A-46B1-8C45-0E30-311D2AD0CEAD}"/>
              </a:ext>
            </a:extLst>
          </p:cNvPr>
          <p:cNvPicPr>
            <a:picLocks noChangeAspect="1"/>
          </p:cNvPicPr>
          <p:nvPr/>
        </p:nvPicPr>
        <p:blipFill rotWithShape="1">
          <a:blip r:embed="rId3"/>
          <a:srcRect l="49131" t="30675" r="40108" b="48318"/>
          <a:stretch/>
        </p:blipFill>
        <p:spPr>
          <a:xfrm>
            <a:off x="9766852" y="185529"/>
            <a:ext cx="2173356" cy="2261169"/>
          </a:xfrm>
          <a:prstGeom prst="rect">
            <a:avLst/>
          </a:prstGeom>
        </p:spPr>
      </p:pic>
      <p:sp>
        <p:nvSpPr>
          <p:cNvPr id="8" name="TextBox 7">
            <a:extLst>
              <a:ext uri="{FF2B5EF4-FFF2-40B4-BE49-F238E27FC236}">
                <a16:creationId xmlns:a16="http://schemas.microsoft.com/office/drawing/2014/main" id="{47EECCAD-AFA6-3CE4-09BB-462064019C72}"/>
              </a:ext>
            </a:extLst>
          </p:cNvPr>
          <p:cNvSpPr txBox="1"/>
          <p:nvPr/>
        </p:nvSpPr>
        <p:spPr>
          <a:xfrm>
            <a:off x="483705" y="1351508"/>
            <a:ext cx="9051235" cy="4154984"/>
          </a:xfrm>
          <a:prstGeom prst="rect">
            <a:avLst/>
          </a:prstGeom>
          <a:noFill/>
        </p:spPr>
        <p:txBody>
          <a:bodyPr wrap="square" rtlCol="0">
            <a:spAutoFit/>
          </a:bodyPr>
          <a:lstStyle/>
          <a:p>
            <a:pPr marL="285750" indent="-285750">
              <a:buFont typeface="Arial" panose="020B0604020202020204" pitchFamily="34" charset="0"/>
              <a:buChar char="•"/>
            </a:pPr>
            <a:r>
              <a:rPr lang="en-GB" sz="2400" b="1" dirty="0">
                <a:solidFill>
                  <a:schemeClr val="bg1"/>
                </a:solidFill>
                <a:latin typeface="Comic Sans MS" panose="030F0702030302020204" pitchFamily="66" charset="0"/>
              </a:rPr>
              <a:t>Volunteers for readers needed</a:t>
            </a:r>
          </a:p>
          <a:p>
            <a:pPr marL="285750" indent="-285750">
              <a:buFont typeface="Arial" panose="020B0604020202020204" pitchFamily="34" charset="0"/>
              <a:buChar char="•"/>
            </a:pPr>
            <a:endParaRPr lang="en-GB" sz="2400" b="1" dirty="0">
              <a:solidFill>
                <a:schemeClr val="bg1"/>
              </a:solidFill>
              <a:latin typeface="Comic Sans MS" panose="030F0702030302020204" pitchFamily="66" charset="0"/>
            </a:endParaRPr>
          </a:p>
          <a:p>
            <a:pPr marL="285750" indent="-285750">
              <a:buFont typeface="Arial" panose="020B0604020202020204" pitchFamily="34" charset="0"/>
              <a:buChar char="•"/>
            </a:pPr>
            <a:r>
              <a:rPr lang="en-GB" sz="2400" b="1" dirty="0">
                <a:solidFill>
                  <a:schemeClr val="bg1"/>
                </a:solidFill>
                <a:latin typeface="Comic Sans MS" panose="030F0702030302020204" pitchFamily="66" charset="0"/>
              </a:rPr>
              <a:t>Will need a DBS if you can help out regularly</a:t>
            </a:r>
          </a:p>
          <a:p>
            <a:r>
              <a:rPr lang="en-GB" sz="2400" b="1" dirty="0">
                <a:solidFill>
                  <a:schemeClr val="bg1"/>
                </a:solidFill>
                <a:latin typeface="Comic Sans MS" panose="030F0702030302020204" pitchFamily="66" charset="0"/>
              </a:rPr>
              <a:t> </a:t>
            </a:r>
          </a:p>
          <a:p>
            <a:pPr marL="285750" indent="-285750">
              <a:buFont typeface="Arial" panose="020B0604020202020204" pitchFamily="34" charset="0"/>
              <a:buChar char="•"/>
            </a:pPr>
            <a:r>
              <a:rPr lang="en-GB" sz="2400" b="1" dirty="0">
                <a:solidFill>
                  <a:schemeClr val="bg1"/>
                </a:solidFill>
                <a:latin typeface="Comic Sans MS" panose="030F0702030302020204" pitchFamily="66" charset="0"/>
              </a:rPr>
              <a:t>If you are able to give up any of your time to help us it would be greatly appreciated</a:t>
            </a:r>
          </a:p>
          <a:p>
            <a:pPr marL="285750" indent="-285750">
              <a:buFont typeface="Arial" panose="020B0604020202020204" pitchFamily="34" charset="0"/>
              <a:buChar char="•"/>
            </a:pPr>
            <a:endParaRPr lang="en-GB" sz="2400" b="1" dirty="0">
              <a:solidFill>
                <a:schemeClr val="bg1"/>
              </a:solidFill>
              <a:latin typeface="Comic Sans MS" panose="030F0702030302020204" pitchFamily="66" charset="0"/>
            </a:endParaRPr>
          </a:p>
          <a:p>
            <a:pPr marL="285750" indent="-285750">
              <a:buFont typeface="Arial" panose="020B0604020202020204" pitchFamily="34" charset="0"/>
              <a:buChar char="•"/>
            </a:pPr>
            <a:r>
              <a:rPr lang="en-GB" sz="2400" b="1" dirty="0">
                <a:solidFill>
                  <a:schemeClr val="bg1"/>
                </a:solidFill>
                <a:latin typeface="Comic Sans MS" panose="030F0702030302020204" pitchFamily="66" charset="0"/>
              </a:rPr>
              <a:t>If you have any skills/languages/jobs/religions you would like to share – Nature with Nana</a:t>
            </a:r>
          </a:p>
          <a:p>
            <a:pPr marL="285750" indent="-285750">
              <a:buFont typeface="Arial" panose="020B0604020202020204" pitchFamily="34" charset="0"/>
              <a:buChar char="•"/>
            </a:pPr>
            <a:endParaRPr lang="en-GB" sz="2400" b="1" dirty="0">
              <a:solidFill>
                <a:schemeClr val="bg1"/>
              </a:solidFill>
              <a:latin typeface="Comic Sans MS" panose="030F0702030302020204" pitchFamily="66" charset="0"/>
            </a:endParaRPr>
          </a:p>
          <a:p>
            <a:pPr marL="285750" indent="-285750">
              <a:buFont typeface="Arial" panose="020B0604020202020204" pitchFamily="34" charset="0"/>
              <a:buChar char="•"/>
            </a:pPr>
            <a:r>
              <a:rPr lang="en-GB" sz="2400" b="1" dirty="0">
                <a:solidFill>
                  <a:schemeClr val="bg1"/>
                </a:solidFill>
                <a:latin typeface="Comic Sans MS" panose="030F0702030302020204" pitchFamily="66" charset="0"/>
              </a:rPr>
              <a:t>If you have any contacts please put us in touch </a:t>
            </a:r>
          </a:p>
        </p:txBody>
      </p:sp>
    </p:spTree>
    <p:extLst>
      <p:ext uri="{BB962C8B-B14F-4D97-AF65-F5344CB8AC3E}">
        <p14:creationId xmlns:p14="http://schemas.microsoft.com/office/powerpoint/2010/main" val="2711442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251792" y="802989"/>
            <a:ext cx="9660835" cy="1026248"/>
          </a:xfrm>
        </p:spPr>
        <p:txBody>
          <a:bodyPr rtlCol="0">
            <a:noAutofit/>
          </a:bodyPr>
          <a:lstStyle/>
          <a:p>
            <a:pPr rtl="0"/>
            <a:r>
              <a:rPr lang="en-GB" sz="2800" b="1" cap="none" spc="400" dirty="0">
                <a:latin typeface="Comic Sans MS" panose="030F0702030302020204" pitchFamily="66" charset="0"/>
              </a:rPr>
              <a:t>Class Page - https://www.digswell.herts.sch.uk/classes-1</a:t>
            </a:r>
            <a:endParaRPr lang="en-GB" sz="2800" b="1" cap="none" dirty="0">
              <a:latin typeface="Comic Sans MS" panose="030F0702030302020204" pitchFamily="66" charset="0"/>
            </a:endParaRPr>
          </a:p>
        </p:txBody>
      </p:sp>
      <p:pic>
        <p:nvPicPr>
          <p:cNvPr id="6" name="Picture 5">
            <a:extLst>
              <a:ext uri="{FF2B5EF4-FFF2-40B4-BE49-F238E27FC236}">
                <a16:creationId xmlns:a16="http://schemas.microsoft.com/office/drawing/2014/main" id="{AB96C74A-46B1-8C45-0E30-311D2AD0CEAD}"/>
              </a:ext>
            </a:extLst>
          </p:cNvPr>
          <p:cNvPicPr>
            <a:picLocks noChangeAspect="1"/>
          </p:cNvPicPr>
          <p:nvPr/>
        </p:nvPicPr>
        <p:blipFill rotWithShape="1">
          <a:blip r:embed="rId3"/>
          <a:srcRect l="49131" t="30675" r="40108" b="48318"/>
          <a:stretch/>
        </p:blipFill>
        <p:spPr>
          <a:xfrm>
            <a:off x="9766852" y="185529"/>
            <a:ext cx="2173356" cy="2261169"/>
          </a:xfrm>
          <a:prstGeom prst="rect">
            <a:avLst/>
          </a:prstGeom>
        </p:spPr>
      </p:pic>
      <p:pic>
        <p:nvPicPr>
          <p:cNvPr id="5" name="Picture 4">
            <a:extLst>
              <a:ext uri="{FF2B5EF4-FFF2-40B4-BE49-F238E27FC236}">
                <a16:creationId xmlns:a16="http://schemas.microsoft.com/office/drawing/2014/main" id="{290F86F1-119E-28B7-2152-A897E4E105AC}"/>
              </a:ext>
            </a:extLst>
          </p:cNvPr>
          <p:cNvPicPr>
            <a:picLocks noChangeAspect="1"/>
          </p:cNvPicPr>
          <p:nvPr/>
        </p:nvPicPr>
        <p:blipFill>
          <a:blip r:embed="rId4"/>
          <a:srcRect t="36889"/>
          <a:stretch/>
        </p:blipFill>
        <p:spPr>
          <a:xfrm>
            <a:off x="444533" y="2092960"/>
            <a:ext cx="8823893" cy="4328160"/>
          </a:xfrm>
          <a:prstGeom prst="rect">
            <a:avLst/>
          </a:prstGeom>
        </p:spPr>
      </p:pic>
    </p:spTree>
    <p:extLst>
      <p:ext uri="{BB962C8B-B14F-4D97-AF65-F5344CB8AC3E}">
        <p14:creationId xmlns:p14="http://schemas.microsoft.com/office/powerpoint/2010/main" val="3987833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251792" y="91221"/>
            <a:ext cx="9660835" cy="691317"/>
          </a:xfrm>
        </p:spPr>
        <p:txBody>
          <a:bodyPr rtlCol="0">
            <a:noAutofit/>
          </a:bodyPr>
          <a:lstStyle/>
          <a:p>
            <a:pPr rtl="0"/>
            <a:r>
              <a:rPr lang="en-GB" sz="3600" b="1" cap="none" spc="400" dirty="0">
                <a:latin typeface="Comic Sans MS" panose="030F0702030302020204" pitchFamily="66" charset="0"/>
              </a:rPr>
              <a:t>How can </a:t>
            </a:r>
            <a:r>
              <a:rPr lang="en-GB" sz="3600" b="1" cap="none" spc="400" dirty="0">
                <a:latin typeface="Comic Sans MS" panose="030F0702030302020204" pitchFamily="66" charset="0"/>
                <a:cs typeface="Arial" panose="020B0604020202020204" pitchFamily="34" charset="0"/>
              </a:rPr>
              <a:t>you</a:t>
            </a:r>
            <a:r>
              <a:rPr lang="en-GB" sz="3600" b="1" cap="none" spc="400" dirty="0">
                <a:latin typeface="Comic Sans MS" panose="030F0702030302020204" pitchFamily="66" charset="0"/>
              </a:rPr>
              <a:t> help your child?</a:t>
            </a:r>
            <a:endParaRPr lang="en-GB" sz="3600" b="1" cap="none" dirty="0">
              <a:latin typeface="Comic Sans MS" panose="030F0702030302020204" pitchFamily="66" charset="0"/>
            </a:endParaRPr>
          </a:p>
        </p:txBody>
      </p:sp>
      <p:pic>
        <p:nvPicPr>
          <p:cNvPr id="6" name="Picture 5">
            <a:extLst>
              <a:ext uri="{FF2B5EF4-FFF2-40B4-BE49-F238E27FC236}">
                <a16:creationId xmlns:a16="http://schemas.microsoft.com/office/drawing/2014/main" id="{AB96C74A-46B1-8C45-0E30-311D2AD0CEAD}"/>
              </a:ext>
            </a:extLst>
          </p:cNvPr>
          <p:cNvPicPr>
            <a:picLocks noChangeAspect="1"/>
          </p:cNvPicPr>
          <p:nvPr/>
        </p:nvPicPr>
        <p:blipFill rotWithShape="1">
          <a:blip r:embed="rId3"/>
          <a:srcRect l="49131" t="30675" r="40108" b="48318"/>
          <a:stretch/>
        </p:blipFill>
        <p:spPr>
          <a:xfrm>
            <a:off x="9766852" y="185529"/>
            <a:ext cx="2173356" cy="2261169"/>
          </a:xfrm>
          <a:prstGeom prst="rect">
            <a:avLst/>
          </a:prstGeom>
        </p:spPr>
      </p:pic>
      <p:sp>
        <p:nvSpPr>
          <p:cNvPr id="8" name="TextBox 7">
            <a:extLst>
              <a:ext uri="{FF2B5EF4-FFF2-40B4-BE49-F238E27FC236}">
                <a16:creationId xmlns:a16="http://schemas.microsoft.com/office/drawing/2014/main" id="{49064595-9FDA-C202-E8C9-F703BC13207D}"/>
              </a:ext>
            </a:extLst>
          </p:cNvPr>
          <p:cNvSpPr txBox="1"/>
          <p:nvPr/>
        </p:nvSpPr>
        <p:spPr>
          <a:xfrm>
            <a:off x="251792" y="1207528"/>
            <a:ext cx="9449161" cy="5994270"/>
          </a:xfrm>
          <a:prstGeom prst="rect">
            <a:avLst/>
          </a:prstGeom>
          <a:noFill/>
        </p:spPr>
        <p:txBody>
          <a:bodyPr wrap="square">
            <a:spAutoFit/>
          </a:bodyPr>
          <a:lstStyle/>
          <a:p>
            <a:pPr>
              <a:lnSpc>
                <a:spcPct val="107000"/>
              </a:lnSpc>
              <a:spcAft>
                <a:spcPts val="800"/>
              </a:spcAft>
            </a:pPr>
            <a:r>
              <a:rPr lang="en-GB" sz="2400" b="1" kern="100" dirty="0">
                <a:effectLst/>
                <a:latin typeface="Comic Sans MS" panose="030F0702030302020204" pitchFamily="66" charset="0"/>
                <a:ea typeface="Calibri" panose="020F0502020204030204" pitchFamily="34" charset="0"/>
                <a:cs typeface="Times New Roman" panose="02020603050405020304" pitchFamily="18" charset="0"/>
              </a:rPr>
              <a:t>Focus and Concentration</a:t>
            </a:r>
          </a:p>
          <a:p>
            <a:pPr>
              <a:lnSpc>
                <a:spcPct val="107000"/>
              </a:lnSpc>
              <a:spcAft>
                <a:spcPts val="800"/>
              </a:spcAft>
            </a:pPr>
            <a:r>
              <a:rPr lang="en-GB" sz="2400" b="1" kern="1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Ask your child to complete a small task independently, such as putting their pyjamas on, tidying up, brushing their teeth, putting their shoes on etc, by the time you get back.</a:t>
            </a:r>
          </a:p>
          <a:p>
            <a:pPr>
              <a:lnSpc>
                <a:spcPct val="107000"/>
              </a:lnSpc>
              <a:spcAft>
                <a:spcPts val="800"/>
              </a:spcAft>
            </a:pPr>
            <a:endParaRPr lang="en-GB" sz="2400" kern="100" dirty="0">
              <a:solidFill>
                <a:schemeClr val="bg1"/>
              </a:solidFill>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800"/>
              </a:spcAft>
            </a:pPr>
            <a:r>
              <a:rPr lang="en-GB" sz="2400" b="1" kern="100" dirty="0">
                <a:effectLst/>
                <a:latin typeface="Comic Sans MS" panose="030F0702030302020204" pitchFamily="66" charset="0"/>
                <a:ea typeface="Calibri" panose="020F0502020204030204" pitchFamily="34" charset="0"/>
                <a:cs typeface="Times New Roman" panose="02020603050405020304" pitchFamily="18" charset="0"/>
              </a:rPr>
              <a:t>Fine motor skills</a:t>
            </a:r>
          </a:p>
          <a:p>
            <a:pPr>
              <a:lnSpc>
                <a:spcPct val="107000"/>
              </a:lnSpc>
              <a:spcAft>
                <a:spcPts val="800"/>
              </a:spcAft>
            </a:pPr>
            <a:r>
              <a:rPr lang="en-GB" sz="2400" b="1" kern="1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Children need strong fingers, hands and wrists to write neatly and for sustained periods. Any activity such as drawing, cutting with scissors, playdough, clay, bath crayons, Lego or Duplo etc will help to build stamina and muscles for controlled writing. Peeling bananas and satsumas is also great for fine motor skills and really helpful for snack time at school.</a:t>
            </a:r>
          </a:p>
          <a:p>
            <a:pPr>
              <a:lnSpc>
                <a:spcPct val="107000"/>
              </a:lnSpc>
              <a:spcAft>
                <a:spcPts val="800"/>
              </a:spcAft>
            </a:pPr>
            <a:endParaRPr lang="en-GB"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61504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251792" y="257475"/>
            <a:ext cx="9660835" cy="691317"/>
          </a:xfrm>
        </p:spPr>
        <p:txBody>
          <a:bodyPr rtlCol="0">
            <a:noAutofit/>
          </a:bodyPr>
          <a:lstStyle/>
          <a:p>
            <a:pPr rtl="0"/>
            <a:r>
              <a:rPr lang="en-GB" sz="3600" b="1" cap="none" spc="400" dirty="0">
                <a:latin typeface="Comic Sans MS" panose="030F0702030302020204" pitchFamily="66" charset="0"/>
              </a:rPr>
              <a:t>How can </a:t>
            </a:r>
            <a:r>
              <a:rPr lang="en-GB" sz="3600" b="1" cap="none" spc="400" dirty="0">
                <a:latin typeface="Comic Sans MS" panose="030F0702030302020204" pitchFamily="66" charset="0"/>
                <a:cs typeface="Arial" panose="020B0604020202020204" pitchFamily="34" charset="0"/>
              </a:rPr>
              <a:t>you</a:t>
            </a:r>
            <a:r>
              <a:rPr lang="en-GB" sz="3600" b="1" cap="none" spc="400" dirty="0">
                <a:latin typeface="Comic Sans MS" panose="030F0702030302020204" pitchFamily="66" charset="0"/>
              </a:rPr>
              <a:t> help your child? </a:t>
            </a:r>
            <a:br>
              <a:rPr lang="en-GB" sz="3600" b="1" cap="none" spc="400" dirty="0">
                <a:latin typeface="Comic Sans MS" panose="030F0702030302020204" pitchFamily="66" charset="0"/>
              </a:rPr>
            </a:br>
            <a:r>
              <a:rPr lang="en-GB" sz="1800" b="1" cap="none" spc="400" dirty="0">
                <a:latin typeface="Comic Sans MS" panose="030F0702030302020204" pitchFamily="66" charset="0"/>
              </a:rPr>
              <a:t>All in your Summer Adventure Pack letter</a:t>
            </a:r>
            <a:endParaRPr lang="en-GB" sz="1800" b="1" cap="none" dirty="0">
              <a:latin typeface="Comic Sans MS" panose="030F0702030302020204" pitchFamily="66" charset="0"/>
            </a:endParaRPr>
          </a:p>
        </p:txBody>
      </p:sp>
      <p:pic>
        <p:nvPicPr>
          <p:cNvPr id="6" name="Picture 5">
            <a:extLst>
              <a:ext uri="{FF2B5EF4-FFF2-40B4-BE49-F238E27FC236}">
                <a16:creationId xmlns:a16="http://schemas.microsoft.com/office/drawing/2014/main" id="{AB96C74A-46B1-8C45-0E30-311D2AD0CEAD}"/>
              </a:ext>
            </a:extLst>
          </p:cNvPr>
          <p:cNvPicPr>
            <a:picLocks noChangeAspect="1"/>
          </p:cNvPicPr>
          <p:nvPr/>
        </p:nvPicPr>
        <p:blipFill rotWithShape="1">
          <a:blip r:embed="rId3"/>
          <a:srcRect l="49131" t="30675" r="40108" b="48318"/>
          <a:stretch/>
        </p:blipFill>
        <p:spPr>
          <a:xfrm>
            <a:off x="9766852" y="185529"/>
            <a:ext cx="2173356" cy="2261169"/>
          </a:xfrm>
          <a:prstGeom prst="rect">
            <a:avLst/>
          </a:prstGeom>
        </p:spPr>
      </p:pic>
      <p:sp>
        <p:nvSpPr>
          <p:cNvPr id="8" name="TextBox 7">
            <a:extLst>
              <a:ext uri="{FF2B5EF4-FFF2-40B4-BE49-F238E27FC236}">
                <a16:creationId xmlns:a16="http://schemas.microsoft.com/office/drawing/2014/main" id="{49064595-9FDA-C202-E8C9-F703BC13207D}"/>
              </a:ext>
            </a:extLst>
          </p:cNvPr>
          <p:cNvSpPr txBox="1"/>
          <p:nvPr/>
        </p:nvSpPr>
        <p:spPr>
          <a:xfrm>
            <a:off x="182880" y="1215841"/>
            <a:ext cx="9054637" cy="5101333"/>
          </a:xfrm>
          <a:prstGeom prst="rect">
            <a:avLst/>
          </a:prstGeom>
          <a:noFill/>
        </p:spPr>
        <p:txBody>
          <a:bodyPr wrap="square">
            <a:spAutoFit/>
          </a:bodyPr>
          <a:lstStyle/>
          <a:p>
            <a:pPr>
              <a:lnSpc>
                <a:spcPct val="107000"/>
              </a:lnSpc>
              <a:spcAft>
                <a:spcPts val="800"/>
              </a:spcAft>
            </a:pPr>
            <a:r>
              <a:rPr lang="en-GB" sz="2400" b="1" kern="100" dirty="0">
                <a:effectLst/>
                <a:latin typeface="Comic Sans MS" panose="030F0702030302020204" pitchFamily="66" charset="0"/>
                <a:ea typeface="Calibri" panose="020F0502020204030204" pitchFamily="34" charset="0"/>
                <a:cs typeface="Times New Roman" panose="02020603050405020304" pitchFamily="18" charset="0"/>
              </a:rPr>
              <a:t>Gross motor skills</a:t>
            </a:r>
          </a:p>
          <a:p>
            <a:pPr>
              <a:lnSpc>
                <a:spcPct val="107000"/>
              </a:lnSpc>
              <a:spcAft>
                <a:spcPts val="800"/>
              </a:spcAft>
            </a:pPr>
            <a:r>
              <a:rPr lang="en-GB" sz="2400" b="1" kern="1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Hold competitions to get dressed and undressed in a time frame, visit parks and challenge children to climb and practise holding their own body weight.</a:t>
            </a:r>
          </a:p>
          <a:p>
            <a:pPr>
              <a:lnSpc>
                <a:spcPct val="107000"/>
              </a:lnSpc>
              <a:spcAft>
                <a:spcPts val="800"/>
              </a:spcAft>
            </a:pPr>
            <a:r>
              <a:rPr lang="en-GB" sz="2400" b="1" kern="100" dirty="0">
                <a:effectLst/>
                <a:latin typeface="Comic Sans MS" panose="030F0702030302020204" pitchFamily="66" charset="0"/>
                <a:ea typeface="Calibri" panose="020F0502020204030204" pitchFamily="34" charset="0"/>
                <a:cs typeface="Times New Roman" panose="02020603050405020304" pitchFamily="18" charset="0"/>
              </a:rPr>
              <a:t>Writing</a:t>
            </a:r>
          </a:p>
          <a:p>
            <a:pPr>
              <a:lnSpc>
                <a:spcPct val="107000"/>
              </a:lnSpc>
              <a:spcAft>
                <a:spcPts val="800"/>
              </a:spcAft>
            </a:pPr>
            <a:r>
              <a:rPr lang="en-GB" sz="2400" b="1" kern="1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Write post cards, keep a diary, play restaurants and write menus, write place settings for dinner, make invitations, write shopping lists and to do lists etc. Watch your child write, correct letters/numbers that have been written backwards and model correct letter/number formation if they are not forming </a:t>
            </a:r>
            <a:r>
              <a:rPr lang="en-GB" sz="2400" b="1" kern="1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them </a:t>
            </a:r>
            <a:r>
              <a:rPr lang="en-GB" sz="2400" b="1" kern="1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correctly.</a:t>
            </a:r>
          </a:p>
          <a:p>
            <a:pPr>
              <a:lnSpc>
                <a:spcPct val="107000"/>
              </a:lnSpc>
              <a:spcAft>
                <a:spcPts val="800"/>
              </a:spcAft>
            </a:pPr>
            <a:endParaRPr lang="en-GB"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3832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251792" y="91221"/>
            <a:ext cx="9660835" cy="691317"/>
          </a:xfrm>
        </p:spPr>
        <p:txBody>
          <a:bodyPr rtlCol="0">
            <a:noAutofit/>
          </a:bodyPr>
          <a:lstStyle/>
          <a:p>
            <a:pPr rtl="0"/>
            <a:r>
              <a:rPr lang="en-GB" sz="3600" b="1" cap="none" spc="400" dirty="0">
                <a:latin typeface="Comic Sans MS" panose="030F0702030302020204" pitchFamily="66" charset="0"/>
              </a:rPr>
              <a:t>How can </a:t>
            </a:r>
            <a:r>
              <a:rPr lang="en-GB" sz="3600" b="1" cap="none" spc="400" dirty="0">
                <a:latin typeface="Comic Sans MS" panose="030F0702030302020204" pitchFamily="66" charset="0"/>
                <a:cs typeface="Arial" panose="020B0604020202020204" pitchFamily="34" charset="0"/>
              </a:rPr>
              <a:t>you</a:t>
            </a:r>
            <a:r>
              <a:rPr lang="en-GB" sz="3600" b="1" cap="none" spc="400" dirty="0">
                <a:latin typeface="Comic Sans MS" panose="030F0702030302020204" pitchFamily="66" charset="0"/>
              </a:rPr>
              <a:t> help your child?</a:t>
            </a:r>
            <a:endParaRPr lang="en-GB" sz="3600" b="1" cap="none" dirty="0">
              <a:latin typeface="Comic Sans MS" panose="030F0702030302020204" pitchFamily="66" charset="0"/>
            </a:endParaRPr>
          </a:p>
        </p:txBody>
      </p:sp>
      <p:pic>
        <p:nvPicPr>
          <p:cNvPr id="6" name="Picture 5">
            <a:extLst>
              <a:ext uri="{FF2B5EF4-FFF2-40B4-BE49-F238E27FC236}">
                <a16:creationId xmlns:a16="http://schemas.microsoft.com/office/drawing/2014/main" id="{AB96C74A-46B1-8C45-0E30-311D2AD0CEAD}"/>
              </a:ext>
            </a:extLst>
          </p:cNvPr>
          <p:cNvPicPr>
            <a:picLocks noChangeAspect="1"/>
          </p:cNvPicPr>
          <p:nvPr/>
        </p:nvPicPr>
        <p:blipFill rotWithShape="1">
          <a:blip r:embed="rId3"/>
          <a:srcRect l="49131" t="30675" r="40108" b="48318"/>
          <a:stretch/>
        </p:blipFill>
        <p:spPr>
          <a:xfrm>
            <a:off x="9766852" y="185529"/>
            <a:ext cx="2173356" cy="2261169"/>
          </a:xfrm>
          <a:prstGeom prst="rect">
            <a:avLst/>
          </a:prstGeom>
        </p:spPr>
      </p:pic>
      <p:sp>
        <p:nvSpPr>
          <p:cNvPr id="8" name="TextBox 7">
            <a:extLst>
              <a:ext uri="{FF2B5EF4-FFF2-40B4-BE49-F238E27FC236}">
                <a16:creationId xmlns:a16="http://schemas.microsoft.com/office/drawing/2014/main" id="{49064595-9FDA-C202-E8C9-F703BC13207D}"/>
              </a:ext>
            </a:extLst>
          </p:cNvPr>
          <p:cNvSpPr txBox="1"/>
          <p:nvPr/>
        </p:nvSpPr>
        <p:spPr>
          <a:xfrm>
            <a:off x="182880" y="1215841"/>
            <a:ext cx="9054637" cy="2854499"/>
          </a:xfrm>
          <a:prstGeom prst="rect">
            <a:avLst/>
          </a:prstGeom>
          <a:noFill/>
        </p:spPr>
        <p:txBody>
          <a:bodyPr wrap="square">
            <a:spAutoFit/>
          </a:bodyPr>
          <a:lstStyle/>
          <a:p>
            <a:pPr>
              <a:lnSpc>
                <a:spcPct val="107000"/>
              </a:lnSpc>
              <a:spcAft>
                <a:spcPts val="800"/>
              </a:spcAft>
            </a:pPr>
            <a:r>
              <a:rPr lang="en-GB" sz="2000" b="1" kern="100" dirty="0">
                <a:effectLst/>
                <a:latin typeface="Comic Sans MS" panose="030F0702030302020204" pitchFamily="66" charset="0"/>
                <a:ea typeface="Calibri" panose="020F0502020204030204" pitchFamily="34" charset="0"/>
                <a:cs typeface="Times New Roman" panose="02020603050405020304" pitchFamily="18" charset="0"/>
              </a:rPr>
              <a:t>Maths</a:t>
            </a:r>
          </a:p>
          <a:p>
            <a:pPr>
              <a:lnSpc>
                <a:spcPct val="107000"/>
              </a:lnSpc>
              <a:spcAft>
                <a:spcPts val="800"/>
              </a:spcAft>
            </a:pPr>
            <a:r>
              <a:rPr lang="en-GB" sz="2000" b="1" kern="1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Use real money and set up a shop at home, talk about and read the days of the week, months of the year, count on and back in 1s from 0-20, then start at a random number and count to 20 and back in 1s from the random number, put post it notes of numbers 1- 20 on the table and match with pasta bits, practise writing numbers, find 1-20 number cards when a number is called out, read number plates etc.</a:t>
            </a:r>
          </a:p>
          <a:p>
            <a:pPr>
              <a:lnSpc>
                <a:spcPct val="107000"/>
              </a:lnSpc>
              <a:spcAft>
                <a:spcPts val="800"/>
              </a:spcAft>
            </a:pPr>
            <a:endParaRPr lang="en-GB"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4026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62A003-4B57-A78A-87F3-145A67F6D330}"/>
              </a:ext>
            </a:extLst>
          </p:cNvPr>
          <p:cNvSpPr txBox="1"/>
          <p:nvPr/>
        </p:nvSpPr>
        <p:spPr>
          <a:xfrm>
            <a:off x="0" y="1574358"/>
            <a:ext cx="11595652" cy="8032968"/>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sng" strike="noStrike" kern="1200" cap="none" spc="0" normalizeH="0" baseline="0" noProof="0" dirty="0">
                <a:ln>
                  <a:noFill/>
                </a:ln>
                <a:solidFill>
                  <a:schemeClr val="bg1"/>
                </a:solidFill>
                <a:effectLst/>
                <a:uLnTx/>
                <a:uFillTx/>
                <a:latin typeface="Comic Sans MS" panose="030F0702030302020204" pitchFamily="66" charset="0"/>
                <a:ea typeface="+mn-ea"/>
                <a:cs typeface="+mn-cs"/>
              </a:rPr>
              <a:t>Year 1 staff</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200" b="1" dirty="0">
              <a:solidFill>
                <a:prstClr val="black"/>
              </a:solidFill>
              <a:latin typeface="Comic Sans MS" panose="030F0702030302020204" pitchFamily="66" charset="0"/>
            </a:endParaRPr>
          </a:p>
          <a:p>
            <a:pPr algn="ctr">
              <a:defRPr/>
            </a:pPr>
            <a:r>
              <a:rPr kumimoji="0" lang="en-GB" sz="32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Mrs Catherine Scott Monday -Thursday</a:t>
            </a:r>
          </a:p>
          <a:p>
            <a:pPr algn="ctr">
              <a:defRPr/>
            </a:pPr>
            <a:r>
              <a:rPr lang="en-GB" sz="3200" b="1" dirty="0">
                <a:solidFill>
                  <a:prstClr val="black"/>
                </a:solidFill>
                <a:latin typeface="Comic Sans MS" panose="030F0702030302020204" pitchFamily="66" charset="0"/>
              </a:rPr>
              <a:t>Mrs Rachel de la Croix - Friday</a:t>
            </a:r>
            <a:endParaRPr kumimoji="0" lang="en-GB" sz="32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Mrs Jackie Cox Monday to Thursday – Support Staff</a:t>
            </a:r>
          </a:p>
          <a:p>
            <a:pPr lvl="0" algn="ctr">
              <a:defRPr/>
            </a:pPr>
            <a:r>
              <a:rPr lang="en-GB" sz="3200" b="1" dirty="0">
                <a:solidFill>
                  <a:prstClr val="black"/>
                </a:solidFill>
                <a:latin typeface="Comic Sans MS" panose="030F0702030302020204" pitchFamily="66" charset="0"/>
              </a:rPr>
              <a:t>Mrs </a:t>
            </a:r>
            <a:r>
              <a:rPr lang="en-GB" sz="3200" b="1" dirty="0" err="1">
                <a:solidFill>
                  <a:prstClr val="black"/>
                </a:solidFill>
                <a:latin typeface="Comic Sans MS" panose="030F0702030302020204" pitchFamily="66" charset="0"/>
              </a:rPr>
              <a:t>Precy</a:t>
            </a:r>
            <a:r>
              <a:rPr lang="en-GB" sz="3200" b="1" dirty="0">
                <a:solidFill>
                  <a:prstClr val="black"/>
                </a:solidFill>
                <a:latin typeface="Comic Sans MS" panose="030F0702030302020204" pitchFamily="66" charset="0"/>
              </a:rPr>
              <a:t> Pereira </a:t>
            </a:r>
            <a:r>
              <a:rPr kumimoji="0" lang="en-GB" sz="32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Monday to Friday – Support Staff</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Everyone in our school community has the right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learn, be happy and to feel safe. </a:t>
            </a:r>
          </a:p>
        </p:txBody>
      </p:sp>
      <p:pic>
        <p:nvPicPr>
          <p:cNvPr id="2" name="Picture 1">
            <a:extLst>
              <a:ext uri="{FF2B5EF4-FFF2-40B4-BE49-F238E27FC236}">
                <a16:creationId xmlns:a16="http://schemas.microsoft.com/office/drawing/2014/main" id="{04CA43F3-9B40-3A4B-FB3C-6797BDEF228A}"/>
              </a:ext>
            </a:extLst>
          </p:cNvPr>
          <p:cNvPicPr>
            <a:picLocks noChangeAspect="1"/>
          </p:cNvPicPr>
          <p:nvPr/>
        </p:nvPicPr>
        <p:blipFill>
          <a:blip r:embed="rId2"/>
          <a:stretch>
            <a:fillRect/>
          </a:stretch>
        </p:blipFill>
        <p:spPr>
          <a:xfrm>
            <a:off x="9636759" y="96519"/>
            <a:ext cx="2463801" cy="2463801"/>
          </a:xfrm>
          <a:prstGeom prst="rect">
            <a:avLst/>
          </a:prstGeom>
        </p:spPr>
      </p:pic>
    </p:spTree>
    <p:extLst>
      <p:ext uri="{BB962C8B-B14F-4D97-AF65-F5344CB8AC3E}">
        <p14:creationId xmlns:p14="http://schemas.microsoft.com/office/powerpoint/2010/main" val="2171712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251792" y="91221"/>
            <a:ext cx="9660835" cy="691317"/>
          </a:xfrm>
        </p:spPr>
        <p:txBody>
          <a:bodyPr rtlCol="0">
            <a:noAutofit/>
          </a:bodyPr>
          <a:lstStyle/>
          <a:p>
            <a:pPr rtl="0"/>
            <a:r>
              <a:rPr lang="en-GB" sz="3600" b="1" cap="none" spc="400" dirty="0">
                <a:latin typeface="Comic Sans MS" panose="030F0702030302020204" pitchFamily="66" charset="0"/>
              </a:rPr>
              <a:t>How can </a:t>
            </a:r>
            <a:r>
              <a:rPr lang="en-GB" sz="3600" b="1" cap="none" spc="400" dirty="0">
                <a:latin typeface="Comic Sans MS" panose="030F0702030302020204" pitchFamily="66" charset="0"/>
                <a:cs typeface="Arial" panose="020B0604020202020204" pitchFamily="34" charset="0"/>
              </a:rPr>
              <a:t>you</a:t>
            </a:r>
            <a:r>
              <a:rPr lang="en-GB" sz="3600" b="1" cap="none" spc="400" dirty="0">
                <a:latin typeface="Comic Sans MS" panose="030F0702030302020204" pitchFamily="66" charset="0"/>
              </a:rPr>
              <a:t> help your child?</a:t>
            </a:r>
            <a:endParaRPr lang="en-GB" sz="3600" b="1" cap="none" dirty="0">
              <a:latin typeface="Comic Sans MS" panose="030F0702030302020204" pitchFamily="66" charset="0"/>
            </a:endParaRPr>
          </a:p>
        </p:txBody>
      </p:sp>
      <p:pic>
        <p:nvPicPr>
          <p:cNvPr id="6" name="Picture 5">
            <a:extLst>
              <a:ext uri="{FF2B5EF4-FFF2-40B4-BE49-F238E27FC236}">
                <a16:creationId xmlns:a16="http://schemas.microsoft.com/office/drawing/2014/main" id="{AB96C74A-46B1-8C45-0E30-311D2AD0CEAD}"/>
              </a:ext>
            </a:extLst>
          </p:cNvPr>
          <p:cNvPicPr>
            <a:picLocks noChangeAspect="1"/>
          </p:cNvPicPr>
          <p:nvPr/>
        </p:nvPicPr>
        <p:blipFill rotWithShape="1">
          <a:blip r:embed="rId3"/>
          <a:srcRect l="49131" t="30675" r="40108" b="48318"/>
          <a:stretch/>
        </p:blipFill>
        <p:spPr>
          <a:xfrm>
            <a:off x="9766852" y="185529"/>
            <a:ext cx="2173356" cy="2261169"/>
          </a:xfrm>
          <a:prstGeom prst="rect">
            <a:avLst/>
          </a:prstGeom>
        </p:spPr>
      </p:pic>
      <p:sp>
        <p:nvSpPr>
          <p:cNvPr id="8" name="TextBox 7">
            <a:extLst>
              <a:ext uri="{FF2B5EF4-FFF2-40B4-BE49-F238E27FC236}">
                <a16:creationId xmlns:a16="http://schemas.microsoft.com/office/drawing/2014/main" id="{49064595-9FDA-C202-E8C9-F703BC13207D}"/>
              </a:ext>
            </a:extLst>
          </p:cNvPr>
          <p:cNvSpPr txBox="1"/>
          <p:nvPr/>
        </p:nvSpPr>
        <p:spPr>
          <a:xfrm>
            <a:off x="245889" y="1176717"/>
            <a:ext cx="9520963" cy="5199885"/>
          </a:xfrm>
          <a:prstGeom prst="rect">
            <a:avLst/>
          </a:prstGeom>
          <a:noFill/>
        </p:spPr>
        <p:txBody>
          <a:bodyPr wrap="square">
            <a:spAutoFit/>
          </a:bodyPr>
          <a:lstStyle/>
          <a:p>
            <a:pPr>
              <a:lnSpc>
                <a:spcPct val="107000"/>
              </a:lnSpc>
              <a:spcAft>
                <a:spcPts val="800"/>
              </a:spcAft>
            </a:pPr>
            <a:r>
              <a:rPr lang="en-GB" sz="1800" b="1" kern="100" dirty="0">
                <a:effectLst/>
                <a:latin typeface="Comic Sans MS" panose="030F0702030302020204" pitchFamily="66" charset="0"/>
                <a:ea typeface="Calibri" panose="020F0502020204030204" pitchFamily="34" charset="0"/>
                <a:cs typeface="Times New Roman" panose="02020603050405020304" pitchFamily="18" charset="0"/>
              </a:rPr>
              <a:t>Reading</a:t>
            </a:r>
          </a:p>
          <a:p>
            <a:pPr>
              <a:lnSpc>
                <a:spcPct val="107000"/>
              </a:lnSpc>
              <a:spcAft>
                <a:spcPts val="800"/>
              </a:spcAft>
            </a:pPr>
            <a:r>
              <a:rPr lang="en-GB" sz="1800" b="1" kern="1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Learning to read for a child is like unlocking a key to a magical universe, making access to the whole National Curriculum easier! We want children to love reading! Let your child see you read, talk about the book you are reading, let them see you read. Hide some of the </a:t>
            </a:r>
            <a:r>
              <a:rPr lang="en-GB" b="1" kern="1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words/sounds</a:t>
            </a:r>
            <a:r>
              <a:rPr lang="en-GB" sz="1800" b="1" kern="1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 attached to this pack and play, ‘Word/Sound Hide and Seek,’ read and write the words/sounds once found. Visit the library. We have enclosed some Monster Phonics flash cards of words and sounds that your child has learned in Reception, please practise these regularly over the holidays.</a:t>
            </a:r>
          </a:p>
          <a:p>
            <a:pPr>
              <a:lnSpc>
                <a:spcPct val="107000"/>
              </a:lnSpc>
              <a:spcAft>
                <a:spcPts val="800"/>
              </a:spcAft>
            </a:pPr>
            <a:endParaRPr lang="en-GB" sz="1800" b="1" kern="1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800"/>
              </a:spcAft>
            </a:pPr>
            <a:r>
              <a:rPr lang="en-GB" sz="1800" b="1" kern="1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Visit the library and borrow non-fiction books on any of the following topics: toys from the past, weather, seasons, animals, bodies, feelings, space, Great Fire of London, materials and plants. Libraries also hold levelled reading books you may like to </a:t>
            </a:r>
            <a:r>
              <a:rPr lang="en-GB" sz="1800" b="1" kern="100" dirty="0" err="1">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borrow,these</a:t>
            </a:r>
            <a:r>
              <a:rPr lang="en-GB" sz="1800" b="1" kern="1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 are often colour coded into levelled bands, choose pink, red or yellow level books which equate to Monster Phonics stages 1-3</a:t>
            </a:r>
          </a:p>
          <a:p>
            <a:pPr>
              <a:lnSpc>
                <a:spcPct val="107000"/>
              </a:lnSpc>
              <a:spcAft>
                <a:spcPts val="800"/>
              </a:spcAft>
            </a:pPr>
            <a:endParaRPr lang="en-GB"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0175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F42DC8-CA00-5AE4-4A20-D4D69BF7E355}"/>
              </a:ext>
            </a:extLst>
          </p:cNvPr>
          <p:cNvSpPr txBox="1"/>
          <p:nvPr/>
        </p:nvSpPr>
        <p:spPr>
          <a:xfrm>
            <a:off x="-609878" y="0"/>
            <a:ext cx="12192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omic Sans MS" panose="030F0702030302020204" pitchFamily="66" charset="0"/>
                <a:ea typeface="+mn-ea"/>
                <a:cs typeface="+mn-cs"/>
              </a:rPr>
              <a:t>Communication Reminders</a:t>
            </a:r>
          </a:p>
        </p:txBody>
      </p:sp>
      <p:sp>
        <p:nvSpPr>
          <p:cNvPr id="4" name="TextBox 3">
            <a:extLst>
              <a:ext uri="{FF2B5EF4-FFF2-40B4-BE49-F238E27FC236}">
                <a16:creationId xmlns:a16="http://schemas.microsoft.com/office/drawing/2014/main" id="{3FA29108-4240-BE95-7ABE-65BDC6D91D65}"/>
              </a:ext>
            </a:extLst>
          </p:cNvPr>
          <p:cNvSpPr txBox="1"/>
          <p:nvPr/>
        </p:nvSpPr>
        <p:spPr>
          <a:xfrm>
            <a:off x="-3048" y="992732"/>
            <a:ext cx="12188952" cy="415498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effectLst/>
                <a:uLnTx/>
                <a:uFillTx/>
                <a:latin typeface="Comic Sans MS" panose="030F0702030302020204" pitchFamily="66" charset="0"/>
                <a:ea typeface="+mn-ea"/>
                <a:cs typeface="+mn-cs"/>
              </a:rPr>
              <a:t>All urgent messages should be communicated to the School Office via telephone or in person on the day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effectLst/>
              <a:uLnTx/>
              <a:uFillTx/>
              <a:latin typeface="Comic Sans MS" panose="030F0702030302020204" pitchFamily="66"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effectLst/>
                <a:uLnTx/>
                <a:uFillTx/>
                <a:latin typeface="Comic Sans MS" panose="030F0702030302020204" pitchFamily="66" charset="0"/>
                <a:ea typeface="+mn-ea"/>
                <a:cs typeface="+mn-cs"/>
              </a:rPr>
              <a:t>Feel free to pass a note or letter to the member of staff outside on the playground in the morning, first 2 weeks I’ll be out at 8:30am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effectLst/>
              <a:uLnTx/>
              <a:uFillTx/>
              <a:latin typeface="Comic Sans MS" panose="030F0702030302020204" pitchFamily="66" charset="0"/>
              <a:ea typeface="+mn-ea"/>
              <a:cs typeface="+mn-cs"/>
            </a:endParaRPr>
          </a:p>
          <a:p>
            <a:pPr marL="285750" lvl="0" indent="-285750">
              <a:buFont typeface="Arial" panose="020B0604020202020204" pitchFamily="34" charset="0"/>
              <a:buChar char="•"/>
              <a:defRPr/>
            </a:pPr>
            <a:r>
              <a:rPr kumimoji="0" lang="en-GB" sz="2400" b="1" i="0" u="none" strike="noStrike" kern="1200" cap="none" spc="0" normalizeH="0" baseline="0" noProof="0" dirty="0">
                <a:ln>
                  <a:noFill/>
                </a:ln>
                <a:effectLst/>
                <a:uLnTx/>
                <a:uFillTx/>
                <a:latin typeface="Comic Sans MS" panose="030F0702030302020204" pitchFamily="66" charset="0"/>
                <a:ea typeface="+mn-ea"/>
                <a:cs typeface="+mn-cs"/>
              </a:rPr>
              <a:t>All non-urgent messages, should be directed </a:t>
            </a:r>
            <a:r>
              <a:rPr lang="en-GB" sz="2400" b="1" dirty="0">
                <a:latin typeface="Comic Sans MS" panose="030F0702030302020204" pitchFamily="66" charset="0"/>
              </a:rPr>
              <a:t>via email </a:t>
            </a:r>
            <a:r>
              <a:rPr kumimoji="0" lang="en-GB" sz="2400" b="1" i="0" u="none" strike="noStrike" kern="1200" cap="none" spc="0" normalizeH="0" baseline="0" noProof="0" dirty="0">
                <a:ln>
                  <a:noFill/>
                </a:ln>
                <a:effectLst/>
                <a:uLnTx/>
                <a:uFillTx/>
                <a:latin typeface="Comic Sans MS" panose="030F0702030302020204" pitchFamily="66" charset="0"/>
                <a:ea typeface="+mn-ea"/>
                <a:cs typeface="+mn-cs"/>
              </a:rPr>
              <a:t>to the School Office  </a:t>
            </a:r>
            <a:r>
              <a:rPr kumimoji="0" lang="en-GB" sz="2400" b="1" i="0" u="none" strike="noStrike" kern="1200" cap="none" spc="0" normalizeH="0" baseline="0" noProof="0" dirty="0">
                <a:ln>
                  <a:noFill/>
                </a:ln>
                <a:effectLst/>
                <a:uLnTx/>
                <a:uFillTx/>
                <a:latin typeface="Comic Sans MS" panose="030F0702030302020204" pitchFamily="66" charset="0"/>
                <a:ea typeface="+mn-ea"/>
                <a:cs typeface="+mn-cs"/>
                <a:hlinkClick r:id="rId2">
                  <a:extLst>
                    <a:ext uri="{A12FA001-AC4F-418D-AE19-62706E023703}">
                      <ahyp:hlinkClr xmlns:ahyp="http://schemas.microsoft.com/office/drawing/2018/hyperlinkcolor" val="tx"/>
                    </a:ext>
                  </a:extLst>
                </a:hlinkClick>
              </a:rPr>
              <a:t>admin@digswell.herts.sch.uk</a:t>
            </a:r>
            <a:r>
              <a:rPr kumimoji="0" lang="en-GB" sz="2400" b="1" i="0" u="none" strike="noStrike" kern="1200" cap="none" spc="0" normalizeH="0" baseline="0" noProof="0" dirty="0">
                <a:ln>
                  <a:noFill/>
                </a:ln>
                <a:effectLst/>
                <a:uLnTx/>
                <a:uFillTx/>
                <a:latin typeface="Comic Sans MS" panose="030F0702030302020204" pitchFamily="66" charset="0"/>
                <a:ea typeface="+mn-ea"/>
                <a:cs typeface="+mn-cs"/>
              </a:rPr>
              <a:t> – in the subject heading you can state who you wish the email to be forwarded to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effectLst/>
              <a:uLnTx/>
              <a:uFillTx/>
              <a:latin typeface="Comic Sans MS" panose="030F0702030302020204" pitchFamily="66"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effectLst/>
                <a:uLnTx/>
                <a:uFillTx/>
                <a:latin typeface="Comic Sans MS" panose="030F0702030302020204" pitchFamily="66" charset="0"/>
                <a:ea typeface="+mn-ea"/>
                <a:cs typeface="+mn-cs"/>
              </a:rPr>
              <a:t>To make an appointment with the us, please </a:t>
            </a:r>
            <a:r>
              <a:rPr lang="en-GB" sz="2400" b="1" dirty="0">
                <a:latin typeface="Comic Sans MS" panose="030F0702030302020204" pitchFamily="66" charset="0"/>
              </a:rPr>
              <a:t>e</a:t>
            </a:r>
            <a:r>
              <a:rPr kumimoji="0" lang="en-GB" sz="2400" b="1" i="0" u="none" strike="noStrike" kern="1200" cap="none" spc="0" normalizeH="0" baseline="0" noProof="0" dirty="0">
                <a:ln>
                  <a:noFill/>
                </a:ln>
                <a:effectLst/>
                <a:uLnTx/>
                <a:uFillTx/>
                <a:latin typeface="Comic Sans MS" panose="030F0702030302020204" pitchFamily="66" charset="0"/>
                <a:ea typeface="+mn-ea"/>
                <a:cs typeface="+mn-cs"/>
              </a:rPr>
              <a:t>mail the School Office</a:t>
            </a:r>
          </a:p>
        </p:txBody>
      </p:sp>
    </p:spTree>
    <p:extLst>
      <p:ext uri="{BB962C8B-B14F-4D97-AF65-F5344CB8AC3E}">
        <p14:creationId xmlns:p14="http://schemas.microsoft.com/office/powerpoint/2010/main" val="2050650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2610413" y="-47068"/>
            <a:ext cx="6272784" cy="840718"/>
          </a:xfrm>
        </p:spPr>
        <p:txBody>
          <a:bodyPr rtlCol="0"/>
          <a:lstStyle/>
          <a:p>
            <a:pPr rtl="0"/>
            <a:r>
              <a:rPr lang="en-GB" sz="5400" cap="none" spc="400" dirty="0">
                <a:latin typeface="Comic Sans MS" panose="030F0702030302020204" pitchFamily="66" charset="0"/>
              </a:rPr>
              <a:t>Punctuality</a:t>
            </a:r>
            <a:endParaRPr lang="en-GB" cap="none" dirty="0">
              <a:latin typeface="Comic Sans MS" panose="030F0702030302020204" pitchFamily="66" charset="0"/>
            </a:endParaRPr>
          </a:p>
        </p:txBody>
      </p:sp>
      <p:pic>
        <p:nvPicPr>
          <p:cNvPr id="6" name="Picture 5">
            <a:extLst>
              <a:ext uri="{FF2B5EF4-FFF2-40B4-BE49-F238E27FC236}">
                <a16:creationId xmlns:a16="http://schemas.microsoft.com/office/drawing/2014/main" id="{AB96C74A-46B1-8C45-0E30-311D2AD0CEAD}"/>
              </a:ext>
            </a:extLst>
          </p:cNvPr>
          <p:cNvPicPr>
            <a:picLocks noChangeAspect="1"/>
          </p:cNvPicPr>
          <p:nvPr/>
        </p:nvPicPr>
        <p:blipFill rotWithShape="1">
          <a:blip r:embed="rId3"/>
          <a:srcRect l="49131" t="30675" r="40108" b="48318"/>
          <a:stretch/>
        </p:blipFill>
        <p:spPr>
          <a:xfrm>
            <a:off x="9455359" y="125210"/>
            <a:ext cx="2623931" cy="2729949"/>
          </a:xfrm>
          <a:prstGeom prst="rect">
            <a:avLst/>
          </a:prstGeom>
        </p:spPr>
      </p:pic>
      <p:sp>
        <p:nvSpPr>
          <p:cNvPr id="8" name="TextBox 7">
            <a:extLst>
              <a:ext uri="{FF2B5EF4-FFF2-40B4-BE49-F238E27FC236}">
                <a16:creationId xmlns:a16="http://schemas.microsoft.com/office/drawing/2014/main" id="{47EECCAD-AFA6-3CE4-09BB-462064019C72}"/>
              </a:ext>
            </a:extLst>
          </p:cNvPr>
          <p:cNvSpPr txBox="1"/>
          <p:nvPr/>
        </p:nvSpPr>
        <p:spPr>
          <a:xfrm>
            <a:off x="0" y="746569"/>
            <a:ext cx="9316278" cy="3693319"/>
          </a:xfrm>
          <a:prstGeom prst="rect">
            <a:avLst/>
          </a:prstGeom>
          <a:noFill/>
        </p:spPr>
        <p:txBody>
          <a:bodyPr wrap="square" rtlCol="0">
            <a:spAutoFit/>
          </a:bodyPr>
          <a:lstStyle/>
          <a:p>
            <a:pPr marL="285750" indent="-285750">
              <a:buFont typeface="Arial" panose="020B0604020202020204" pitchFamily="34" charset="0"/>
              <a:buChar char="•"/>
            </a:pPr>
            <a:r>
              <a:rPr lang="en-GB" sz="2400" b="1" dirty="0">
                <a:solidFill>
                  <a:schemeClr val="bg1"/>
                </a:solidFill>
                <a:latin typeface="Comic Sans MS" panose="030F0702030302020204" pitchFamily="66" charset="0"/>
              </a:rPr>
              <a:t>Please ensure you arrive promptly, the registers are open between 8:45am and 8:55am. Line up on the playground at 8:40 when the bell rings and staff will lead the class in</a:t>
            </a:r>
          </a:p>
          <a:p>
            <a:pPr marL="285750" indent="-285750">
              <a:buFont typeface="Arial" panose="020B0604020202020204" pitchFamily="34" charset="0"/>
              <a:buChar char="•"/>
            </a:pPr>
            <a:r>
              <a:rPr lang="en-GB" sz="2400" b="1" dirty="0">
                <a:solidFill>
                  <a:schemeClr val="bg1"/>
                </a:solidFill>
                <a:latin typeface="Comic Sans MS" panose="030F0702030302020204" pitchFamily="66" charset="0"/>
              </a:rPr>
              <a:t>From 8:55am to 9:15am a late mark would be applied and you will need to enter school via the School Office to be marked in</a:t>
            </a:r>
          </a:p>
          <a:p>
            <a:pPr marL="285750" indent="-285750">
              <a:buFont typeface="Arial" panose="020B0604020202020204" pitchFamily="34" charset="0"/>
              <a:buChar char="•"/>
            </a:pPr>
            <a:r>
              <a:rPr lang="en-GB" sz="2400" b="1" dirty="0">
                <a:solidFill>
                  <a:schemeClr val="bg1"/>
                </a:solidFill>
                <a:latin typeface="Comic Sans MS" panose="030F0702030302020204" pitchFamily="66" charset="0"/>
              </a:rPr>
              <a:t>Later than 9:15am is an unauthorised absence</a:t>
            </a:r>
          </a:p>
          <a:p>
            <a:pPr marL="285750" indent="-285750">
              <a:buFont typeface="Arial" panose="020B0604020202020204" pitchFamily="34" charset="0"/>
              <a:buChar char="•"/>
            </a:pPr>
            <a:r>
              <a:rPr lang="en-GB" sz="2400" b="1" dirty="0">
                <a:solidFill>
                  <a:schemeClr val="bg1"/>
                </a:solidFill>
                <a:latin typeface="Comic Sans MS" panose="030F0702030302020204" pitchFamily="66" charset="0"/>
              </a:rPr>
              <a:t>Being late disrupts your child’s learning and attendance record</a:t>
            </a:r>
          </a:p>
          <a:p>
            <a:pPr marL="285750" indent="-285750">
              <a:buFont typeface="Arial" panose="020B0604020202020204" pitchFamily="34" charset="0"/>
              <a:buChar char="•"/>
            </a:pPr>
            <a:endParaRPr lang="en-GB" dirty="0"/>
          </a:p>
        </p:txBody>
      </p:sp>
      <p:pic>
        <p:nvPicPr>
          <p:cNvPr id="4" name="Picture 3">
            <a:extLst>
              <a:ext uri="{FF2B5EF4-FFF2-40B4-BE49-F238E27FC236}">
                <a16:creationId xmlns:a16="http://schemas.microsoft.com/office/drawing/2014/main" id="{263B0747-6D1A-3976-4FD8-E515F914709D}"/>
              </a:ext>
            </a:extLst>
          </p:cNvPr>
          <p:cNvPicPr>
            <a:picLocks noChangeAspect="1"/>
          </p:cNvPicPr>
          <p:nvPr/>
        </p:nvPicPr>
        <p:blipFill rotWithShape="1">
          <a:blip r:embed="rId4"/>
          <a:srcRect l="14891" t="25781" r="44348" b="22619"/>
          <a:stretch/>
        </p:blipFill>
        <p:spPr>
          <a:xfrm>
            <a:off x="4927489" y="3799736"/>
            <a:ext cx="6801769" cy="2933053"/>
          </a:xfrm>
          <a:prstGeom prst="rect">
            <a:avLst/>
          </a:prstGeom>
        </p:spPr>
      </p:pic>
    </p:spTree>
    <p:extLst>
      <p:ext uri="{BB962C8B-B14F-4D97-AF65-F5344CB8AC3E}">
        <p14:creationId xmlns:p14="http://schemas.microsoft.com/office/powerpoint/2010/main" val="3674076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2185596" y="-98808"/>
            <a:ext cx="6272784" cy="840718"/>
          </a:xfrm>
        </p:spPr>
        <p:txBody>
          <a:bodyPr rtlCol="0"/>
          <a:lstStyle/>
          <a:p>
            <a:pPr rtl="0"/>
            <a:r>
              <a:rPr lang="en-GB" sz="3600" b="1" cap="none" spc="400" dirty="0">
                <a:latin typeface="Comic Sans MS" panose="030F0702030302020204" pitchFamily="66" charset="0"/>
              </a:rPr>
              <a:t>Attendance</a:t>
            </a:r>
            <a:endParaRPr lang="en-GB" sz="3600" b="1" cap="none" dirty="0">
              <a:latin typeface="Comic Sans MS" panose="030F0702030302020204" pitchFamily="66" charset="0"/>
            </a:endParaRPr>
          </a:p>
        </p:txBody>
      </p:sp>
      <p:pic>
        <p:nvPicPr>
          <p:cNvPr id="6" name="Picture 5">
            <a:extLst>
              <a:ext uri="{FF2B5EF4-FFF2-40B4-BE49-F238E27FC236}">
                <a16:creationId xmlns:a16="http://schemas.microsoft.com/office/drawing/2014/main" id="{AB96C74A-46B1-8C45-0E30-311D2AD0CEAD}"/>
              </a:ext>
            </a:extLst>
          </p:cNvPr>
          <p:cNvPicPr>
            <a:picLocks noChangeAspect="1"/>
          </p:cNvPicPr>
          <p:nvPr/>
        </p:nvPicPr>
        <p:blipFill rotWithShape="1">
          <a:blip r:embed="rId3"/>
          <a:srcRect l="49131" t="30675" r="40108" b="48318"/>
          <a:stretch/>
        </p:blipFill>
        <p:spPr>
          <a:xfrm>
            <a:off x="10243159" y="109728"/>
            <a:ext cx="1948841" cy="2027582"/>
          </a:xfrm>
          <a:prstGeom prst="rect">
            <a:avLst/>
          </a:prstGeom>
        </p:spPr>
      </p:pic>
      <p:sp>
        <p:nvSpPr>
          <p:cNvPr id="8" name="TextBox 7">
            <a:extLst>
              <a:ext uri="{FF2B5EF4-FFF2-40B4-BE49-F238E27FC236}">
                <a16:creationId xmlns:a16="http://schemas.microsoft.com/office/drawing/2014/main" id="{47EECCAD-AFA6-3CE4-09BB-462064019C72}"/>
              </a:ext>
            </a:extLst>
          </p:cNvPr>
          <p:cNvSpPr txBox="1"/>
          <p:nvPr/>
        </p:nvSpPr>
        <p:spPr>
          <a:xfrm>
            <a:off x="-1" y="904062"/>
            <a:ext cx="7407966" cy="4985980"/>
          </a:xfrm>
          <a:prstGeom prst="rect">
            <a:avLst/>
          </a:prstGeom>
          <a:noFill/>
        </p:spPr>
        <p:txBody>
          <a:bodyPr wrap="square" rtlCol="0">
            <a:spAutoFit/>
          </a:bodyPr>
          <a:lstStyle/>
          <a:p>
            <a:pPr marL="285750" indent="-285750" algn="just">
              <a:buFont typeface="Arial" panose="020B0604020202020204" pitchFamily="34" charset="0"/>
              <a:buChar char="•"/>
            </a:pPr>
            <a:r>
              <a:rPr lang="en-GB" sz="2000" b="1" dirty="0">
                <a:solidFill>
                  <a:schemeClr val="bg1"/>
                </a:solidFill>
                <a:latin typeface="Comic Sans MS" panose="030F0702030302020204" pitchFamily="66" charset="0"/>
              </a:rPr>
              <a:t>Please ensure your child attends school at all times unless for illness or injury</a:t>
            </a:r>
          </a:p>
          <a:p>
            <a:pPr marL="285750" indent="-285750" algn="just">
              <a:buFont typeface="Arial" panose="020B0604020202020204" pitchFamily="34" charset="0"/>
              <a:buChar char="•"/>
            </a:pPr>
            <a:endParaRPr lang="en-GB" sz="2000" b="1" dirty="0">
              <a:solidFill>
                <a:schemeClr val="bg1"/>
              </a:solidFill>
              <a:latin typeface="Comic Sans MS" panose="030F0702030302020204" pitchFamily="66" charset="0"/>
            </a:endParaRPr>
          </a:p>
          <a:p>
            <a:pPr marL="285750" indent="-285750" algn="just">
              <a:buFont typeface="Arial" panose="020B0604020202020204" pitchFamily="34" charset="0"/>
              <a:buChar char="•"/>
            </a:pPr>
            <a:r>
              <a:rPr lang="en-GB" sz="2000" b="1" dirty="0">
                <a:solidFill>
                  <a:schemeClr val="bg1"/>
                </a:solidFill>
                <a:latin typeface="Comic Sans MS" panose="030F0702030302020204" pitchFamily="66" charset="0"/>
              </a:rPr>
              <a:t>Holidays during school time will not be authorised</a:t>
            </a:r>
          </a:p>
          <a:p>
            <a:pPr marL="285750" indent="-285750" algn="just">
              <a:buFont typeface="Arial" panose="020B0604020202020204" pitchFamily="34" charset="0"/>
              <a:buChar char="•"/>
            </a:pPr>
            <a:endParaRPr lang="en-GB" sz="2000" b="1" dirty="0">
              <a:solidFill>
                <a:schemeClr val="bg1"/>
              </a:solidFill>
              <a:latin typeface="Comic Sans MS" panose="030F0702030302020204" pitchFamily="66" charset="0"/>
            </a:endParaRPr>
          </a:p>
          <a:p>
            <a:pPr marL="285750" indent="-285750" algn="just">
              <a:buFont typeface="Arial" panose="020B0604020202020204" pitchFamily="34" charset="0"/>
              <a:buChar char="•"/>
            </a:pPr>
            <a:r>
              <a:rPr lang="en-GB" sz="2000" b="1" dirty="0">
                <a:solidFill>
                  <a:schemeClr val="bg1"/>
                </a:solidFill>
                <a:latin typeface="Comic Sans MS" panose="030F0702030302020204" pitchFamily="66" charset="0"/>
              </a:rPr>
              <a:t>Attendance is regularly monitored and you will be contacted by the school if your child’s attendance is low</a:t>
            </a:r>
          </a:p>
          <a:p>
            <a:pPr marL="285750" indent="-285750" algn="just">
              <a:buFont typeface="Arial" panose="020B0604020202020204" pitchFamily="34" charset="0"/>
              <a:buChar char="•"/>
            </a:pPr>
            <a:endParaRPr lang="en-GB" sz="2000" b="1" dirty="0">
              <a:solidFill>
                <a:schemeClr val="bg1"/>
              </a:solidFill>
              <a:latin typeface="Comic Sans MS" panose="030F0702030302020204" pitchFamily="66" charset="0"/>
            </a:endParaRPr>
          </a:p>
          <a:p>
            <a:pPr marL="285750" indent="-285750" algn="just">
              <a:buFont typeface="Arial" panose="020B0604020202020204" pitchFamily="34" charset="0"/>
              <a:buChar char="•"/>
            </a:pPr>
            <a:r>
              <a:rPr lang="en-GB" sz="2000" b="1" dirty="0">
                <a:solidFill>
                  <a:schemeClr val="bg1"/>
                </a:solidFill>
                <a:latin typeface="Comic Sans MS" panose="030F0702030302020204" pitchFamily="66" charset="0"/>
              </a:rPr>
              <a:t> If you would like to discuss your child’s attendance with school to see how together we can support your child, then please contact the School Office and ask for an appointment with either Mr </a:t>
            </a:r>
            <a:r>
              <a:rPr lang="en-GB" sz="2000" b="1" dirty="0" err="1">
                <a:solidFill>
                  <a:schemeClr val="bg1"/>
                </a:solidFill>
                <a:latin typeface="Comic Sans MS" panose="030F0702030302020204" pitchFamily="66" charset="0"/>
              </a:rPr>
              <a:t>Worton</a:t>
            </a:r>
            <a:r>
              <a:rPr lang="en-GB" sz="2000" b="1" dirty="0">
                <a:solidFill>
                  <a:schemeClr val="bg1"/>
                </a:solidFill>
                <a:latin typeface="Comic Sans MS" panose="030F0702030302020204" pitchFamily="66" charset="0"/>
              </a:rPr>
              <a:t>-Geer (Headteacher) or Mrs de la Croix (Deputy Headteacher and SENCO)</a:t>
            </a:r>
          </a:p>
          <a:p>
            <a:pPr marL="285750" indent="-285750">
              <a:buFont typeface="Arial" panose="020B0604020202020204" pitchFamily="34" charset="0"/>
              <a:buChar char="•"/>
            </a:pPr>
            <a:endParaRPr lang="en-GB" dirty="0"/>
          </a:p>
        </p:txBody>
      </p:sp>
      <p:pic>
        <p:nvPicPr>
          <p:cNvPr id="7" name="Picture 6">
            <a:extLst>
              <a:ext uri="{FF2B5EF4-FFF2-40B4-BE49-F238E27FC236}">
                <a16:creationId xmlns:a16="http://schemas.microsoft.com/office/drawing/2014/main" id="{A1003ED9-01D8-E90E-AE30-B7F2CDD0ABA2}"/>
              </a:ext>
            </a:extLst>
          </p:cNvPr>
          <p:cNvPicPr>
            <a:picLocks noChangeAspect="1"/>
          </p:cNvPicPr>
          <p:nvPr/>
        </p:nvPicPr>
        <p:blipFill rotWithShape="1">
          <a:blip r:embed="rId4"/>
          <a:srcRect l="8260" t="30121" r="65979" b="13849"/>
          <a:stretch/>
        </p:blipFill>
        <p:spPr>
          <a:xfrm>
            <a:off x="7566991" y="2192253"/>
            <a:ext cx="4625009" cy="4556019"/>
          </a:xfrm>
          <a:prstGeom prst="rect">
            <a:avLst/>
          </a:prstGeom>
        </p:spPr>
      </p:pic>
    </p:spTree>
    <p:extLst>
      <p:ext uri="{BB962C8B-B14F-4D97-AF65-F5344CB8AC3E}">
        <p14:creationId xmlns:p14="http://schemas.microsoft.com/office/powerpoint/2010/main" val="681716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2120083" y="0"/>
            <a:ext cx="6272784" cy="840718"/>
          </a:xfrm>
        </p:spPr>
        <p:txBody>
          <a:bodyPr rtlCol="0"/>
          <a:lstStyle/>
          <a:p>
            <a:pPr rtl="0"/>
            <a:r>
              <a:rPr lang="en-GB" sz="3600" b="1" cap="none" spc="400" dirty="0">
                <a:latin typeface="Comic Sans MS" panose="030F0702030302020204" pitchFamily="66" charset="0"/>
              </a:rPr>
              <a:t>Uniform</a:t>
            </a:r>
            <a:endParaRPr lang="en-GB" sz="3600" b="1" cap="none" dirty="0">
              <a:latin typeface="Comic Sans MS" panose="030F0702030302020204" pitchFamily="66" charset="0"/>
            </a:endParaRPr>
          </a:p>
        </p:txBody>
      </p:sp>
      <p:pic>
        <p:nvPicPr>
          <p:cNvPr id="6" name="Picture 5">
            <a:extLst>
              <a:ext uri="{FF2B5EF4-FFF2-40B4-BE49-F238E27FC236}">
                <a16:creationId xmlns:a16="http://schemas.microsoft.com/office/drawing/2014/main" id="{AB96C74A-46B1-8C45-0E30-311D2AD0CEAD}"/>
              </a:ext>
            </a:extLst>
          </p:cNvPr>
          <p:cNvPicPr>
            <a:picLocks noChangeAspect="1"/>
          </p:cNvPicPr>
          <p:nvPr/>
        </p:nvPicPr>
        <p:blipFill rotWithShape="1">
          <a:blip r:embed="rId3"/>
          <a:srcRect l="49131" t="30675" r="40108" b="48318"/>
          <a:stretch/>
        </p:blipFill>
        <p:spPr>
          <a:xfrm>
            <a:off x="10243159" y="109728"/>
            <a:ext cx="1948841" cy="2027582"/>
          </a:xfrm>
          <a:prstGeom prst="rect">
            <a:avLst/>
          </a:prstGeom>
        </p:spPr>
      </p:pic>
      <p:sp>
        <p:nvSpPr>
          <p:cNvPr id="8" name="TextBox 7">
            <a:extLst>
              <a:ext uri="{FF2B5EF4-FFF2-40B4-BE49-F238E27FC236}">
                <a16:creationId xmlns:a16="http://schemas.microsoft.com/office/drawing/2014/main" id="{47EECCAD-AFA6-3CE4-09BB-462064019C72}"/>
              </a:ext>
            </a:extLst>
          </p:cNvPr>
          <p:cNvSpPr txBox="1"/>
          <p:nvPr/>
        </p:nvSpPr>
        <p:spPr>
          <a:xfrm>
            <a:off x="380471" y="1059434"/>
            <a:ext cx="8012396" cy="5632311"/>
          </a:xfrm>
          <a:prstGeom prst="rect">
            <a:avLst/>
          </a:prstGeom>
          <a:noFill/>
        </p:spPr>
        <p:txBody>
          <a:bodyPr wrap="square" rtlCol="0">
            <a:spAutoFit/>
          </a:bodyPr>
          <a:lstStyle/>
          <a:p>
            <a:pPr marL="285750" indent="-285750" algn="just">
              <a:buFont typeface="Arial" panose="020B0604020202020204" pitchFamily="34" charset="0"/>
              <a:buChar char="•"/>
            </a:pPr>
            <a:r>
              <a:rPr lang="en-GB" sz="2000" b="1" dirty="0">
                <a:solidFill>
                  <a:schemeClr val="bg1"/>
                </a:solidFill>
                <a:latin typeface="Comic Sans MS" panose="030F0702030302020204" pitchFamily="66" charset="0"/>
              </a:rPr>
              <a:t>Please ensure your child comes to school everyday in the correct uniform - plain black shoes or plain black trainers</a:t>
            </a:r>
          </a:p>
          <a:p>
            <a:pPr marL="285750" indent="-285750" algn="just">
              <a:buFont typeface="Arial" panose="020B0604020202020204" pitchFamily="34" charset="0"/>
              <a:buChar char="•"/>
            </a:pPr>
            <a:endParaRPr lang="en-GB" sz="2000" b="1" dirty="0">
              <a:solidFill>
                <a:schemeClr val="bg1"/>
              </a:solidFill>
              <a:latin typeface="Comic Sans MS" panose="030F0702030302020204" pitchFamily="66" charset="0"/>
            </a:endParaRPr>
          </a:p>
          <a:p>
            <a:pPr marL="285750" indent="-285750" algn="just">
              <a:buFont typeface="Arial" panose="020B0604020202020204" pitchFamily="34" charset="0"/>
              <a:buChar char="•"/>
            </a:pPr>
            <a:r>
              <a:rPr lang="en-GB" sz="2000" b="1" dirty="0">
                <a:solidFill>
                  <a:schemeClr val="bg1"/>
                </a:solidFill>
                <a:latin typeface="Comic Sans MS" panose="030F0702030302020204" pitchFamily="66" charset="0"/>
              </a:rPr>
              <a:t>Please ensure your child is dressed for the appropriate weather e.g. sun hats/raincoats</a:t>
            </a:r>
          </a:p>
          <a:p>
            <a:pPr marL="285750" indent="-285750" algn="just">
              <a:buFont typeface="Arial" panose="020B0604020202020204" pitchFamily="34" charset="0"/>
              <a:buChar char="•"/>
            </a:pPr>
            <a:endParaRPr lang="en-GB" sz="2000" b="1" dirty="0">
              <a:solidFill>
                <a:schemeClr val="bg1"/>
              </a:solidFill>
              <a:latin typeface="Comic Sans MS" panose="030F0702030302020204" pitchFamily="66" charset="0"/>
            </a:endParaRPr>
          </a:p>
          <a:p>
            <a:pPr marL="285750" indent="-285750" algn="just">
              <a:buFont typeface="Arial" panose="020B0604020202020204" pitchFamily="34" charset="0"/>
              <a:buChar char="•"/>
            </a:pPr>
            <a:r>
              <a:rPr lang="en-GB" sz="2000" b="1" dirty="0">
                <a:solidFill>
                  <a:schemeClr val="bg1"/>
                </a:solidFill>
                <a:latin typeface="Comic Sans MS" panose="030F0702030302020204" pitchFamily="66" charset="0"/>
              </a:rPr>
              <a:t>Label every piece of clothing</a:t>
            </a:r>
          </a:p>
          <a:p>
            <a:pPr marL="285750" indent="-285750" algn="just">
              <a:buFont typeface="Arial" panose="020B0604020202020204" pitchFamily="34" charset="0"/>
              <a:buChar char="•"/>
            </a:pPr>
            <a:endParaRPr lang="en-GB" sz="2000" b="1" dirty="0">
              <a:solidFill>
                <a:schemeClr val="bg1"/>
              </a:solidFill>
              <a:latin typeface="Comic Sans MS" panose="030F0702030302020204" pitchFamily="66" charset="0"/>
            </a:endParaRPr>
          </a:p>
          <a:p>
            <a:pPr marL="285750" indent="-285750" algn="just">
              <a:buFont typeface="Arial" panose="020B0604020202020204" pitchFamily="34" charset="0"/>
              <a:buChar char="•"/>
            </a:pPr>
            <a:r>
              <a:rPr lang="en-GB" sz="2000" b="1" dirty="0">
                <a:solidFill>
                  <a:schemeClr val="bg1"/>
                </a:solidFill>
                <a:latin typeface="Comic Sans MS" panose="030F0702030302020204" pitchFamily="66" charset="0"/>
              </a:rPr>
              <a:t>Water bottles to be brought in everyday </a:t>
            </a:r>
          </a:p>
          <a:p>
            <a:pPr marL="285750" indent="-285750" algn="just">
              <a:buFont typeface="Arial" panose="020B0604020202020204" pitchFamily="34" charset="0"/>
              <a:buChar char="•"/>
            </a:pPr>
            <a:endParaRPr lang="en-GB" sz="2000" b="1" dirty="0">
              <a:solidFill>
                <a:schemeClr val="bg1"/>
              </a:solidFill>
              <a:latin typeface="Comic Sans MS" panose="030F0702030302020204" pitchFamily="66" charset="0"/>
            </a:endParaRPr>
          </a:p>
          <a:p>
            <a:pPr marL="285750" indent="-285750" algn="just">
              <a:buFont typeface="Arial" panose="020B0604020202020204" pitchFamily="34" charset="0"/>
              <a:buChar char="•"/>
            </a:pPr>
            <a:r>
              <a:rPr lang="en-GB" sz="2000" b="1" dirty="0">
                <a:solidFill>
                  <a:schemeClr val="bg1"/>
                </a:solidFill>
                <a:latin typeface="Comic Sans MS" panose="030F0702030302020204" pitchFamily="66" charset="0"/>
              </a:rPr>
              <a:t>Book bags to be brought in everyday with their Monster Phonics book inside</a:t>
            </a:r>
          </a:p>
          <a:p>
            <a:pPr marL="285750" indent="-285750" algn="just">
              <a:buFont typeface="Arial" panose="020B0604020202020204" pitchFamily="34" charset="0"/>
              <a:buChar char="•"/>
            </a:pPr>
            <a:endParaRPr lang="en-GB" sz="2000" b="1" dirty="0">
              <a:solidFill>
                <a:schemeClr val="bg1"/>
              </a:solidFill>
              <a:latin typeface="Comic Sans MS" panose="030F0702030302020204" pitchFamily="66" charset="0"/>
            </a:endParaRPr>
          </a:p>
          <a:p>
            <a:pPr marL="285750" indent="-285750" algn="just">
              <a:buFont typeface="Arial" panose="020B0604020202020204" pitchFamily="34" charset="0"/>
              <a:buChar char="•"/>
            </a:pPr>
            <a:r>
              <a:rPr lang="en-GB" sz="2000" b="1" dirty="0">
                <a:solidFill>
                  <a:schemeClr val="bg1"/>
                </a:solidFill>
                <a:latin typeface="Comic Sans MS" panose="030F0702030302020204" pitchFamily="66" charset="0"/>
              </a:rPr>
              <a:t>Hair accessories must be plain black, navy, blue or blend in with the child’s natural hair colour – these should also be small and discreet. Hair up if over shoulders</a:t>
            </a:r>
          </a:p>
          <a:p>
            <a:pPr marL="285750" indent="-285750" algn="just">
              <a:buFont typeface="Arial" panose="020B0604020202020204" pitchFamily="34" charset="0"/>
              <a:buChar char="•"/>
            </a:pPr>
            <a:endParaRPr lang="en-GB" sz="2000" b="1" dirty="0">
              <a:solidFill>
                <a:schemeClr val="bg1"/>
              </a:solidFill>
            </a:endParaRPr>
          </a:p>
          <a:p>
            <a:endParaRPr lang="en-GB" sz="2000" dirty="0"/>
          </a:p>
        </p:txBody>
      </p:sp>
      <p:pic>
        <p:nvPicPr>
          <p:cNvPr id="3" name="Picture 2">
            <a:extLst>
              <a:ext uri="{FF2B5EF4-FFF2-40B4-BE49-F238E27FC236}">
                <a16:creationId xmlns:a16="http://schemas.microsoft.com/office/drawing/2014/main" id="{0F03FC38-F627-6869-C8A3-F21CD002E37F}"/>
              </a:ext>
            </a:extLst>
          </p:cNvPr>
          <p:cNvPicPr>
            <a:picLocks noChangeAspect="1"/>
          </p:cNvPicPr>
          <p:nvPr/>
        </p:nvPicPr>
        <p:blipFill>
          <a:blip r:embed="rId4"/>
          <a:stretch>
            <a:fillRect/>
          </a:stretch>
        </p:blipFill>
        <p:spPr>
          <a:xfrm>
            <a:off x="9430378" y="2319584"/>
            <a:ext cx="2576091" cy="4001596"/>
          </a:xfrm>
          <a:prstGeom prst="rect">
            <a:avLst/>
          </a:prstGeom>
        </p:spPr>
      </p:pic>
    </p:spTree>
    <p:extLst>
      <p:ext uri="{BB962C8B-B14F-4D97-AF65-F5344CB8AC3E}">
        <p14:creationId xmlns:p14="http://schemas.microsoft.com/office/powerpoint/2010/main" val="4171056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1637945" y="109728"/>
            <a:ext cx="6272784" cy="840718"/>
          </a:xfrm>
        </p:spPr>
        <p:txBody>
          <a:bodyPr rtlCol="0"/>
          <a:lstStyle/>
          <a:p>
            <a:pPr rtl="0"/>
            <a:r>
              <a:rPr lang="en-GB" sz="3600" b="1" cap="none" spc="400" dirty="0">
                <a:latin typeface="Comic Sans MS" panose="030F0702030302020204" pitchFamily="66" charset="0"/>
              </a:rPr>
              <a:t>P.E. </a:t>
            </a:r>
            <a:endParaRPr lang="en-GB" sz="3600" b="1" cap="none" dirty="0">
              <a:latin typeface="Comic Sans MS" panose="030F0702030302020204" pitchFamily="66" charset="0"/>
            </a:endParaRPr>
          </a:p>
        </p:txBody>
      </p:sp>
      <p:pic>
        <p:nvPicPr>
          <p:cNvPr id="6" name="Picture 5">
            <a:extLst>
              <a:ext uri="{FF2B5EF4-FFF2-40B4-BE49-F238E27FC236}">
                <a16:creationId xmlns:a16="http://schemas.microsoft.com/office/drawing/2014/main" id="{AB96C74A-46B1-8C45-0E30-311D2AD0CEAD}"/>
              </a:ext>
            </a:extLst>
          </p:cNvPr>
          <p:cNvPicPr>
            <a:picLocks noChangeAspect="1"/>
          </p:cNvPicPr>
          <p:nvPr/>
        </p:nvPicPr>
        <p:blipFill rotWithShape="1">
          <a:blip r:embed="rId3"/>
          <a:srcRect l="49131" t="30675" r="40108" b="48318"/>
          <a:stretch/>
        </p:blipFill>
        <p:spPr>
          <a:xfrm>
            <a:off x="10243159" y="109728"/>
            <a:ext cx="1948841" cy="2027582"/>
          </a:xfrm>
          <a:prstGeom prst="rect">
            <a:avLst/>
          </a:prstGeom>
        </p:spPr>
      </p:pic>
      <p:sp>
        <p:nvSpPr>
          <p:cNvPr id="8" name="TextBox 7">
            <a:extLst>
              <a:ext uri="{FF2B5EF4-FFF2-40B4-BE49-F238E27FC236}">
                <a16:creationId xmlns:a16="http://schemas.microsoft.com/office/drawing/2014/main" id="{47EECCAD-AFA6-3CE4-09BB-462064019C72}"/>
              </a:ext>
            </a:extLst>
          </p:cNvPr>
          <p:cNvSpPr txBox="1"/>
          <p:nvPr/>
        </p:nvSpPr>
        <p:spPr>
          <a:xfrm>
            <a:off x="48305" y="1313910"/>
            <a:ext cx="9179184" cy="3293209"/>
          </a:xfrm>
          <a:prstGeom prst="rect">
            <a:avLst/>
          </a:prstGeom>
          <a:noFill/>
        </p:spPr>
        <p:txBody>
          <a:bodyPr wrap="square" lIns="91440" tIns="45720" rIns="91440" bIns="45720" rtlCol="0" anchor="t">
            <a:spAutoFit/>
          </a:bodyPr>
          <a:lstStyle/>
          <a:p>
            <a:pPr marL="285750" indent="-285750" algn="just">
              <a:buFont typeface="Arial" panose="020B0604020202020204" pitchFamily="34" charset="0"/>
              <a:buChar char="•"/>
            </a:pPr>
            <a:r>
              <a:rPr lang="en-GB" sz="2400" b="1" dirty="0">
                <a:solidFill>
                  <a:schemeClr val="bg1"/>
                </a:solidFill>
                <a:latin typeface="Comic Sans MS" panose="030F0702030302020204" pitchFamily="66" charset="0"/>
              </a:rPr>
              <a:t>PE days are Tuesdays and Thursdays</a:t>
            </a:r>
          </a:p>
          <a:p>
            <a:pPr marL="285750" indent="-285750" algn="just">
              <a:buFont typeface="Arial" panose="020B0604020202020204" pitchFamily="34" charset="0"/>
              <a:buChar char="•"/>
            </a:pPr>
            <a:endParaRPr lang="en-GB" sz="2400" b="1" dirty="0">
              <a:solidFill>
                <a:schemeClr val="bg1"/>
              </a:solidFill>
              <a:latin typeface="Comic Sans MS" panose="030F0702030302020204" pitchFamily="66" charset="0"/>
              <a:ea typeface="Calibri Light"/>
              <a:cs typeface="Calibri Light"/>
            </a:endParaRPr>
          </a:p>
          <a:p>
            <a:pPr marL="285750" indent="-285750" algn="just">
              <a:buFont typeface="Arial" panose="020B0604020202020204" pitchFamily="34" charset="0"/>
              <a:buChar char="•"/>
            </a:pPr>
            <a:r>
              <a:rPr lang="en-GB" sz="2400" b="1" dirty="0">
                <a:solidFill>
                  <a:schemeClr val="bg1"/>
                </a:solidFill>
                <a:latin typeface="Comic Sans MS" panose="030F0702030302020204" pitchFamily="66" charset="0"/>
              </a:rPr>
              <a:t> Please ensure your child comes to school in full P.E. kit </a:t>
            </a:r>
            <a:endParaRPr lang="en-GB" sz="2400" b="1" dirty="0">
              <a:solidFill>
                <a:schemeClr val="bg1"/>
              </a:solidFill>
              <a:latin typeface="Comic Sans MS" panose="030F0702030302020204" pitchFamily="66" charset="0"/>
              <a:ea typeface="Calibri Light"/>
              <a:cs typeface="Calibri Light"/>
            </a:endParaRPr>
          </a:p>
          <a:p>
            <a:pPr marL="285750" indent="-285750" algn="just">
              <a:buFont typeface="Arial" panose="020B0604020202020204" pitchFamily="34" charset="0"/>
              <a:buChar char="•"/>
            </a:pPr>
            <a:endParaRPr lang="en-GB" sz="2400" b="1" dirty="0">
              <a:solidFill>
                <a:schemeClr val="bg1"/>
              </a:solidFill>
              <a:latin typeface="Comic Sans MS" panose="030F0702030302020204" pitchFamily="66" charset="0"/>
              <a:ea typeface="Calibri Light"/>
              <a:cs typeface="Calibri Light"/>
            </a:endParaRPr>
          </a:p>
          <a:p>
            <a:pPr marL="285750" indent="-285750" algn="just">
              <a:buFont typeface="Arial" panose="020B0604020202020204" pitchFamily="34" charset="0"/>
              <a:buChar char="•"/>
            </a:pPr>
            <a:r>
              <a:rPr lang="en-GB" sz="2400" b="1" dirty="0">
                <a:solidFill>
                  <a:schemeClr val="bg1"/>
                </a:solidFill>
                <a:latin typeface="Comic Sans MS" panose="030F0702030302020204" pitchFamily="66" charset="0"/>
              </a:rPr>
              <a:t>Please name ALL items of clothing</a:t>
            </a:r>
          </a:p>
          <a:p>
            <a:pPr marL="285750" indent="-285750" algn="just">
              <a:buFont typeface="Arial" panose="020B0604020202020204" pitchFamily="34" charset="0"/>
              <a:buChar char="•"/>
            </a:pPr>
            <a:endParaRPr lang="en-GB" sz="2400" b="1" dirty="0">
              <a:solidFill>
                <a:schemeClr val="bg1"/>
              </a:solidFill>
              <a:latin typeface="Comic Sans MS" panose="030F0702030302020204" pitchFamily="66" charset="0"/>
            </a:endParaRPr>
          </a:p>
          <a:p>
            <a:pPr marL="285750" indent="-285750" algn="just">
              <a:buFont typeface="Arial" panose="020B0604020202020204" pitchFamily="34" charset="0"/>
              <a:buChar char="•"/>
            </a:pPr>
            <a:r>
              <a:rPr lang="en-GB" sz="2400" b="1" dirty="0">
                <a:solidFill>
                  <a:schemeClr val="bg1"/>
                </a:solidFill>
                <a:latin typeface="Comic Sans MS" panose="030F0702030302020204" pitchFamily="66" charset="0"/>
              </a:rPr>
              <a:t>No earrings on P.E. days</a:t>
            </a:r>
          </a:p>
          <a:p>
            <a:pPr algn="just"/>
            <a:endParaRPr lang="en-GB" sz="2000" b="1" dirty="0">
              <a:solidFill>
                <a:schemeClr val="bg1"/>
              </a:solidFill>
            </a:endParaRPr>
          </a:p>
          <a:p>
            <a:endParaRPr lang="en-GB" sz="2000" dirty="0"/>
          </a:p>
        </p:txBody>
      </p:sp>
    </p:spTree>
    <p:extLst>
      <p:ext uri="{BB962C8B-B14F-4D97-AF65-F5344CB8AC3E}">
        <p14:creationId xmlns:p14="http://schemas.microsoft.com/office/powerpoint/2010/main" val="2980089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106017" y="185529"/>
            <a:ext cx="9660835" cy="1026248"/>
          </a:xfrm>
        </p:spPr>
        <p:txBody>
          <a:bodyPr rtlCol="0">
            <a:normAutofit/>
          </a:bodyPr>
          <a:lstStyle/>
          <a:p>
            <a:pPr rtl="0"/>
            <a:r>
              <a:rPr lang="en-GB" sz="3600" b="1" cap="none" spc="400" dirty="0">
                <a:latin typeface="Comic Sans MS" panose="030F0702030302020204" pitchFamily="66" charset="0"/>
              </a:rPr>
              <a:t>Communication</a:t>
            </a:r>
            <a:endParaRPr lang="en-GB" sz="3600" b="1" cap="none" dirty="0">
              <a:latin typeface="Comic Sans MS" panose="030F0702030302020204" pitchFamily="66" charset="0"/>
            </a:endParaRPr>
          </a:p>
        </p:txBody>
      </p:sp>
      <p:pic>
        <p:nvPicPr>
          <p:cNvPr id="5" name="Picture 4">
            <a:extLst>
              <a:ext uri="{FF2B5EF4-FFF2-40B4-BE49-F238E27FC236}">
                <a16:creationId xmlns:a16="http://schemas.microsoft.com/office/drawing/2014/main" id="{59DC7939-18BC-5ADF-508C-E4F7C5AEA60D}"/>
              </a:ext>
            </a:extLst>
          </p:cNvPr>
          <p:cNvPicPr>
            <a:picLocks noChangeAspect="1"/>
          </p:cNvPicPr>
          <p:nvPr/>
        </p:nvPicPr>
        <p:blipFill rotWithShape="1">
          <a:blip r:embed="rId3"/>
          <a:srcRect l="49131" t="30675" r="40108" b="48318"/>
          <a:stretch/>
        </p:blipFill>
        <p:spPr>
          <a:xfrm>
            <a:off x="9316278" y="185529"/>
            <a:ext cx="2623931" cy="2729949"/>
          </a:xfrm>
          <a:prstGeom prst="rect">
            <a:avLst/>
          </a:prstGeom>
        </p:spPr>
      </p:pic>
      <p:pic>
        <p:nvPicPr>
          <p:cNvPr id="6" name="Picture 5">
            <a:extLst>
              <a:ext uri="{FF2B5EF4-FFF2-40B4-BE49-F238E27FC236}">
                <a16:creationId xmlns:a16="http://schemas.microsoft.com/office/drawing/2014/main" id="{AB96C74A-46B1-8C45-0E30-311D2AD0CEAD}"/>
              </a:ext>
            </a:extLst>
          </p:cNvPr>
          <p:cNvPicPr>
            <a:picLocks noChangeAspect="1"/>
          </p:cNvPicPr>
          <p:nvPr/>
        </p:nvPicPr>
        <p:blipFill rotWithShape="1">
          <a:blip r:embed="rId3"/>
          <a:srcRect l="49131" t="30675" r="40108" b="48318"/>
          <a:stretch/>
        </p:blipFill>
        <p:spPr>
          <a:xfrm>
            <a:off x="9276522" y="185529"/>
            <a:ext cx="2623931" cy="2729949"/>
          </a:xfrm>
          <a:prstGeom prst="rect">
            <a:avLst/>
          </a:prstGeom>
        </p:spPr>
      </p:pic>
      <p:sp>
        <p:nvSpPr>
          <p:cNvPr id="8" name="TextBox 7">
            <a:extLst>
              <a:ext uri="{FF2B5EF4-FFF2-40B4-BE49-F238E27FC236}">
                <a16:creationId xmlns:a16="http://schemas.microsoft.com/office/drawing/2014/main" id="{47EECCAD-AFA6-3CE4-09BB-462064019C72}"/>
              </a:ext>
            </a:extLst>
          </p:cNvPr>
          <p:cNvSpPr txBox="1"/>
          <p:nvPr/>
        </p:nvSpPr>
        <p:spPr>
          <a:xfrm>
            <a:off x="251791" y="1550503"/>
            <a:ext cx="9051235" cy="3539430"/>
          </a:xfrm>
          <a:prstGeom prst="rect">
            <a:avLst/>
          </a:prstGeom>
          <a:noFill/>
        </p:spPr>
        <p:txBody>
          <a:bodyPr wrap="square" rtlCol="0">
            <a:spAutoFit/>
          </a:bodyPr>
          <a:lstStyle/>
          <a:p>
            <a:pPr marL="285750" indent="-285750">
              <a:buFont typeface="Arial" panose="020B0604020202020204" pitchFamily="34" charset="0"/>
              <a:buChar char="•"/>
            </a:pPr>
            <a:r>
              <a:rPr lang="en-GB" sz="2800" b="1" dirty="0">
                <a:solidFill>
                  <a:schemeClr val="bg1"/>
                </a:solidFill>
                <a:latin typeface="Comic Sans MS" panose="030F0702030302020204" pitchFamily="66" charset="0"/>
              </a:rPr>
              <a:t>Please come speak to me any time</a:t>
            </a:r>
          </a:p>
          <a:p>
            <a:pPr marL="285750" indent="-285750">
              <a:buFont typeface="Arial" panose="020B0604020202020204" pitchFamily="34" charset="0"/>
              <a:buChar char="•"/>
            </a:pPr>
            <a:endParaRPr lang="en-GB" sz="2800" b="1" dirty="0">
              <a:solidFill>
                <a:schemeClr val="bg1"/>
              </a:solidFill>
              <a:latin typeface="Comic Sans MS" panose="030F0702030302020204" pitchFamily="66" charset="0"/>
            </a:endParaRPr>
          </a:p>
          <a:p>
            <a:pPr marL="285750" indent="-285750">
              <a:buFont typeface="Arial" panose="020B0604020202020204" pitchFamily="34" charset="0"/>
              <a:buChar char="•"/>
            </a:pPr>
            <a:r>
              <a:rPr lang="en-GB" sz="2800" b="1" dirty="0">
                <a:solidFill>
                  <a:schemeClr val="bg1"/>
                </a:solidFill>
                <a:latin typeface="Comic Sans MS" panose="030F0702030302020204" pitchFamily="66" charset="0"/>
              </a:rPr>
              <a:t>Send an email if you can’t catch me at the end of the day, we can Zoom and call if you are working</a:t>
            </a:r>
          </a:p>
          <a:p>
            <a:pPr marL="285750" indent="-285750">
              <a:buFont typeface="Arial" panose="020B0604020202020204" pitchFamily="34" charset="0"/>
              <a:buChar char="•"/>
            </a:pPr>
            <a:endParaRPr lang="en-GB" sz="2800" b="1" dirty="0">
              <a:solidFill>
                <a:schemeClr val="bg1"/>
              </a:solidFill>
              <a:latin typeface="Comic Sans MS" panose="030F0702030302020204" pitchFamily="66" charset="0"/>
            </a:endParaRPr>
          </a:p>
          <a:p>
            <a:pPr marL="285750" indent="-285750">
              <a:buFont typeface="Arial" panose="020B0604020202020204" pitchFamily="34" charset="0"/>
              <a:buChar char="•"/>
            </a:pPr>
            <a:r>
              <a:rPr lang="en-GB" sz="2800" b="1" dirty="0">
                <a:solidFill>
                  <a:schemeClr val="bg1"/>
                </a:solidFill>
                <a:latin typeface="Comic Sans MS" panose="030F0702030302020204" pitchFamily="66" charset="0"/>
              </a:rPr>
              <a:t>I am where you are, 3 children, youngest Y3, here to support the whole family </a:t>
            </a:r>
          </a:p>
        </p:txBody>
      </p:sp>
    </p:spTree>
    <p:extLst>
      <p:ext uri="{BB962C8B-B14F-4D97-AF65-F5344CB8AC3E}">
        <p14:creationId xmlns:p14="http://schemas.microsoft.com/office/powerpoint/2010/main" val="188224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2614354" y="-129481"/>
            <a:ext cx="6437906" cy="887581"/>
          </a:xfrm>
        </p:spPr>
        <p:txBody>
          <a:bodyPr rtlCol="0">
            <a:normAutofit/>
          </a:bodyPr>
          <a:lstStyle/>
          <a:p>
            <a:pPr rtl="0"/>
            <a:r>
              <a:rPr lang="en-GB" sz="3600" b="1" cap="none" spc="400" dirty="0">
                <a:latin typeface="Comic Sans MS" panose="030F0702030302020204" pitchFamily="66" charset="0"/>
              </a:rPr>
              <a:t>Year 1 approach</a:t>
            </a:r>
            <a:endParaRPr lang="en-GB" sz="3600" b="1" cap="none" dirty="0">
              <a:latin typeface="Comic Sans MS" panose="030F0702030302020204" pitchFamily="66" charset="0"/>
            </a:endParaRPr>
          </a:p>
        </p:txBody>
      </p:sp>
      <p:pic>
        <p:nvPicPr>
          <p:cNvPr id="6" name="Picture 5">
            <a:extLst>
              <a:ext uri="{FF2B5EF4-FFF2-40B4-BE49-F238E27FC236}">
                <a16:creationId xmlns:a16="http://schemas.microsoft.com/office/drawing/2014/main" id="{AB96C74A-46B1-8C45-0E30-311D2AD0CEAD}"/>
              </a:ext>
            </a:extLst>
          </p:cNvPr>
          <p:cNvPicPr>
            <a:picLocks noChangeAspect="1"/>
          </p:cNvPicPr>
          <p:nvPr/>
        </p:nvPicPr>
        <p:blipFill rotWithShape="1">
          <a:blip r:embed="rId3"/>
          <a:srcRect l="49131" t="30675" r="40108" b="48318"/>
          <a:stretch/>
        </p:blipFill>
        <p:spPr>
          <a:xfrm>
            <a:off x="10137914" y="33541"/>
            <a:ext cx="1908312" cy="1985416"/>
          </a:xfrm>
          <a:prstGeom prst="rect">
            <a:avLst/>
          </a:prstGeom>
        </p:spPr>
      </p:pic>
      <p:sp>
        <p:nvSpPr>
          <p:cNvPr id="8" name="TextBox 7">
            <a:extLst>
              <a:ext uri="{FF2B5EF4-FFF2-40B4-BE49-F238E27FC236}">
                <a16:creationId xmlns:a16="http://schemas.microsoft.com/office/drawing/2014/main" id="{47EECCAD-AFA6-3CE4-09BB-462064019C72}"/>
              </a:ext>
            </a:extLst>
          </p:cNvPr>
          <p:cNvSpPr txBox="1"/>
          <p:nvPr/>
        </p:nvSpPr>
        <p:spPr>
          <a:xfrm>
            <a:off x="116257" y="1148798"/>
            <a:ext cx="12075743" cy="5570756"/>
          </a:xfrm>
          <a:prstGeom prst="rect">
            <a:avLst/>
          </a:prstGeom>
          <a:noFill/>
        </p:spPr>
        <p:txBody>
          <a:bodyPr wrap="square" rtlCol="0">
            <a:spAutoFit/>
          </a:bodyPr>
          <a:lstStyle/>
          <a:p>
            <a:pPr marL="285750" indent="-285750">
              <a:buFont typeface="Arial" panose="020B0604020202020204" pitchFamily="34" charset="0"/>
              <a:buChar char="•"/>
            </a:pPr>
            <a:r>
              <a:rPr lang="en-GB" sz="2000" b="1" dirty="0">
                <a:solidFill>
                  <a:schemeClr val="bg1"/>
                </a:solidFill>
                <a:latin typeface="Comic Sans MS" panose="030F0702030302020204" pitchFamily="66" charset="0"/>
              </a:rPr>
              <a:t>Short, whole class teaching sessions</a:t>
            </a:r>
          </a:p>
          <a:p>
            <a:pPr marL="285750" indent="-285750">
              <a:buFont typeface="Arial" panose="020B0604020202020204" pitchFamily="34" charset="0"/>
              <a:buChar char="•"/>
            </a:pPr>
            <a:endParaRPr lang="en-GB" sz="2000" b="1" dirty="0">
              <a:solidFill>
                <a:schemeClr val="bg1"/>
              </a:solidFill>
              <a:latin typeface="Comic Sans MS" panose="030F0702030302020204" pitchFamily="66" charset="0"/>
            </a:endParaRPr>
          </a:p>
          <a:p>
            <a:pPr marL="285750" indent="-285750">
              <a:buFont typeface="Arial" panose="020B0604020202020204" pitchFamily="34" charset="0"/>
              <a:buChar char="•"/>
            </a:pPr>
            <a:r>
              <a:rPr lang="en-GB" sz="2000" b="1" dirty="0">
                <a:solidFill>
                  <a:schemeClr val="bg1"/>
                </a:solidFill>
                <a:latin typeface="Comic Sans MS" panose="030F0702030302020204" pitchFamily="66" charset="0"/>
              </a:rPr>
              <a:t>Very similar timetable to Reception during Autumn 1</a:t>
            </a:r>
          </a:p>
          <a:p>
            <a:pPr marL="285750" indent="-285750">
              <a:buFont typeface="Arial" panose="020B0604020202020204" pitchFamily="34" charset="0"/>
              <a:buChar char="•"/>
            </a:pPr>
            <a:endParaRPr lang="en-GB" sz="2000" b="1" dirty="0">
              <a:solidFill>
                <a:schemeClr val="bg1"/>
              </a:solidFill>
              <a:latin typeface="Comic Sans MS" panose="030F0702030302020204" pitchFamily="66" charset="0"/>
            </a:endParaRPr>
          </a:p>
          <a:p>
            <a:pPr marL="285750" indent="-285750">
              <a:buFont typeface="Arial" panose="020B0604020202020204" pitchFamily="34" charset="0"/>
              <a:buChar char="•"/>
            </a:pPr>
            <a:r>
              <a:rPr lang="en-GB" sz="2000" b="1" dirty="0">
                <a:solidFill>
                  <a:schemeClr val="bg1"/>
                </a:solidFill>
                <a:latin typeface="Comic Sans MS" panose="030F0702030302020204" pitchFamily="66" charset="0"/>
              </a:rPr>
              <a:t>Lots of movement breaks –jumping, singing, Daily Mile etc</a:t>
            </a:r>
          </a:p>
          <a:p>
            <a:pPr marL="285750" indent="-285750">
              <a:buFont typeface="Arial" panose="020B0604020202020204" pitchFamily="34" charset="0"/>
              <a:buChar char="•"/>
            </a:pPr>
            <a:endParaRPr lang="en-GB" sz="2000" b="1" dirty="0">
              <a:solidFill>
                <a:schemeClr val="bg1"/>
              </a:solidFill>
              <a:latin typeface="Comic Sans MS" panose="030F0702030302020204" pitchFamily="66" charset="0"/>
            </a:endParaRPr>
          </a:p>
          <a:p>
            <a:pPr marL="285750" indent="-285750">
              <a:buFont typeface="Arial" panose="020B0604020202020204" pitchFamily="34" charset="0"/>
              <a:buChar char="•"/>
            </a:pPr>
            <a:r>
              <a:rPr lang="en-GB" sz="2000" b="1" dirty="0">
                <a:solidFill>
                  <a:schemeClr val="bg1"/>
                </a:solidFill>
                <a:latin typeface="Comic Sans MS" panose="030F0702030302020204" pitchFamily="66" charset="0"/>
              </a:rPr>
              <a:t>Tutor groups during and Explore More time in Autumn</a:t>
            </a:r>
          </a:p>
          <a:p>
            <a:endParaRPr lang="en-GB" sz="2000" b="1" dirty="0">
              <a:solidFill>
                <a:schemeClr val="bg1"/>
              </a:solidFill>
              <a:latin typeface="Comic Sans MS" panose="030F0702030302020204" pitchFamily="66" charset="0"/>
            </a:endParaRPr>
          </a:p>
          <a:p>
            <a:pPr marL="285750" indent="-285750">
              <a:buFont typeface="Arial" panose="020B0604020202020204" pitchFamily="34" charset="0"/>
              <a:buChar char="•"/>
            </a:pPr>
            <a:r>
              <a:rPr lang="en-GB" sz="2000" b="1" dirty="0">
                <a:solidFill>
                  <a:schemeClr val="bg1"/>
                </a:solidFill>
                <a:latin typeface="Comic Sans MS" panose="030F0702030302020204" pitchFamily="66" charset="0"/>
              </a:rPr>
              <a:t>Learning Challenges for children to show their learning in their own way</a:t>
            </a:r>
          </a:p>
          <a:p>
            <a:pPr marL="285750" indent="-285750">
              <a:buFont typeface="Arial" panose="020B0604020202020204" pitchFamily="34" charset="0"/>
              <a:buChar char="•"/>
            </a:pPr>
            <a:endParaRPr lang="en-GB" sz="2000" b="1" dirty="0">
              <a:solidFill>
                <a:schemeClr val="bg1"/>
              </a:solidFill>
              <a:latin typeface="Comic Sans MS" panose="030F0702030302020204" pitchFamily="66" charset="0"/>
            </a:endParaRPr>
          </a:p>
          <a:p>
            <a:pPr marL="285750" indent="-285750">
              <a:buFont typeface="Arial" panose="020B0604020202020204" pitchFamily="34" charset="0"/>
              <a:buChar char="•"/>
            </a:pPr>
            <a:r>
              <a:rPr lang="en-GB" sz="2000" b="1" dirty="0">
                <a:solidFill>
                  <a:schemeClr val="bg1"/>
                </a:solidFill>
                <a:latin typeface="Comic Sans MS" panose="030F0702030302020204" pitchFamily="66" charset="0"/>
              </a:rPr>
              <a:t>Engagement is intrinsically linked to attainment</a:t>
            </a:r>
          </a:p>
          <a:p>
            <a:pPr marL="285750" indent="-285750">
              <a:buFont typeface="Arial" panose="020B0604020202020204" pitchFamily="34" charset="0"/>
              <a:buChar char="•"/>
            </a:pPr>
            <a:endParaRPr lang="en-GB" sz="2000" b="1" dirty="0">
              <a:solidFill>
                <a:schemeClr val="bg1"/>
              </a:solidFill>
              <a:latin typeface="Comic Sans MS" panose="030F0702030302020204" pitchFamily="66" charset="0"/>
            </a:endParaRPr>
          </a:p>
          <a:p>
            <a:pPr marL="285750" indent="-285750">
              <a:buFont typeface="Arial" panose="020B0604020202020204" pitchFamily="34" charset="0"/>
              <a:buChar char="•"/>
            </a:pPr>
            <a:r>
              <a:rPr lang="en-GB" sz="2000" b="1" dirty="0">
                <a:solidFill>
                  <a:schemeClr val="bg1"/>
                </a:solidFill>
                <a:latin typeface="Comic Sans MS" panose="030F0702030302020204" pitchFamily="66" charset="0"/>
              </a:rPr>
              <a:t>We have created a Year 1 that is built around the pedagogy of the EYFS - a child-led approach, valuing children as individuals - to ensure a much smoother and quicker transition, while accessing the National Curriculum, but continuing to grow, encourage and reward life-long learning skills needed</a:t>
            </a:r>
          </a:p>
          <a:p>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729278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403469" y="515389"/>
            <a:ext cx="9660835" cy="887581"/>
          </a:xfrm>
        </p:spPr>
        <p:txBody>
          <a:bodyPr rtlCol="0">
            <a:normAutofit/>
          </a:bodyPr>
          <a:lstStyle/>
          <a:p>
            <a:pPr rtl="0"/>
            <a:r>
              <a:rPr lang="en-GB" sz="3600" b="1" cap="none" spc="400" dirty="0">
                <a:latin typeface="Comic Sans MS" panose="030F0702030302020204" pitchFamily="66" charset="0"/>
              </a:rPr>
              <a:t>Year 1 approach</a:t>
            </a:r>
            <a:endParaRPr lang="en-GB" sz="3600" b="1" cap="none" dirty="0">
              <a:latin typeface="Comic Sans MS" panose="030F0702030302020204" pitchFamily="66" charset="0"/>
            </a:endParaRPr>
          </a:p>
        </p:txBody>
      </p:sp>
      <p:pic>
        <p:nvPicPr>
          <p:cNvPr id="6" name="Picture 5">
            <a:extLst>
              <a:ext uri="{FF2B5EF4-FFF2-40B4-BE49-F238E27FC236}">
                <a16:creationId xmlns:a16="http://schemas.microsoft.com/office/drawing/2014/main" id="{AB96C74A-46B1-8C45-0E30-311D2AD0CEAD}"/>
              </a:ext>
            </a:extLst>
          </p:cNvPr>
          <p:cNvPicPr>
            <a:picLocks noChangeAspect="1"/>
          </p:cNvPicPr>
          <p:nvPr/>
        </p:nvPicPr>
        <p:blipFill rotWithShape="1">
          <a:blip r:embed="rId3"/>
          <a:srcRect l="49131" t="30675" r="40108" b="48318"/>
          <a:stretch/>
        </p:blipFill>
        <p:spPr>
          <a:xfrm>
            <a:off x="10137914" y="33541"/>
            <a:ext cx="1908312" cy="1985416"/>
          </a:xfrm>
          <a:prstGeom prst="rect">
            <a:avLst/>
          </a:prstGeom>
        </p:spPr>
      </p:pic>
      <p:sp>
        <p:nvSpPr>
          <p:cNvPr id="8" name="TextBox 7">
            <a:extLst>
              <a:ext uri="{FF2B5EF4-FFF2-40B4-BE49-F238E27FC236}">
                <a16:creationId xmlns:a16="http://schemas.microsoft.com/office/drawing/2014/main" id="{47EECCAD-AFA6-3CE4-09BB-462064019C72}"/>
              </a:ext>
            </a:extLst>
          </p:cNvPr>
          <p:cNvSpPr txBox="1"/>
          <p:nvPr/>
        </p:nvSpPr>
        <p:spPr>
          <a:xfrm>
            <a:off x="295403" y="2018957"/>
            <a:ext cx="12075743" cy="5262979"/>
          </a:xfrm>
          <a:prstGeom prst="rect">
            <a:avLst/>
          </a:prstGeom>
          <a:noFill/>
        </p:spPr>
        <p:txBody>
          <a:bodyPr wrap="square" rtlCol="0">
            <a:spAutoFit/>
          </a:bodyPr>
          <a:lstStyle/>
          <a:p>
            <a:pPr marL="285750" indent="-285750">
              <a:buFont typeface="Arial" panose="020B0604020202020204" pitchFamily="34" charset="0"/>
              <a:buChar char="•"/>
            </a:pPr>
            <a:r>
              <a:rPr lang="en-GB" sz="2800" b="1" dirty="0">
                <a:solidFill>
                  <a:schemeClr val="bg1"/>
                </a:solidFill>
                <a:latin typeface="Comic Sans MS" panose="030F0702030302020204" pitchFamily="66" charset="0"/>
              </a:rPr>
              <a:t>Start each day with fine motor activities and Guided Reading</a:t>
            </a:r>
          </a:p>
          <a:p>
            <a:pPr marL="285750" indent="-285750">
              <a:buFont typeface="Arial" panose="020B0604020202020204" pitchFamily="34" charset="0"/>
              <a:buChar char="•"/>
            </a:pPr>
            <a:endParaRPr lang="en-GB" sz="2800" b="1" dirty="0">
              <a:solidFill>
                <a:schemeClr val="bg1"/>
              </a:solidFill>
              <a:latin typeface="Comic Sans MS" panose="030F0702030302020204" pitchFamily="66" charset="0"/>
            </a:endParaRPr>
          </a:p>
          <a:p>
            <a:pPr marL="285750" indent="-285750">
              <a:buFont typeface="Arial" panose="020B0604020202020204" pitchFamily="34" charset="0"/>
              <a:buChar char="•"/>
            </a:pPr>
            <a:r>
              <a:rPr lang="en-GB" sz="2800" b="1" dirty="0">
                <a:solidFill>
                  <a:schemeClr val="bg1"/>
                </a:solidFill>
                <a:latin typeface="Comic Sans MS" panose="030F0702030302020204" pitchFamily="66" charset="0"/>
              </a:rPr>
              <a:t>After half-term, begin Early Morning Work</a:t>
            </a:r>
          </a:p>
          <a:p>
            <a:pPr marL="285750" indent="-285750">
              <a:buFont typeface="Arial" panose="020B0604020202020204" pitchFamily="34" charset="0"/>
              <a:buChar char="•"/>
            </a:pPr>
            <a:endParaRPr lang="en-GB" sz="2800" b="1" dirty="0">
              <a:solidFill>
                <a:schemeClr val="bg1"/>
              </a:solidFill>
              <a:latin typeface="Comic Sans MS" panose="030F0702030302020204" pitchFamily="66" charset="0"/>
            </a:endParaRPr>
          </a:p>
          <a:p>
            <a:pPr marL="285750" indent="-285750">
              <a:buFont typeface="Arial" panose="020B0604020202020204" pitchFamily="34" charset="0"/>
              <a:buChar char="•"/>
            </a:pPr>
            <a:r>
              <a:rPr lang="en-GB" sz="2800" b="1" dirty="0">
                <a:solidFill>
                  <a:schemeClr val="bg1"/>
                </a:solidFill>
                <a:latin typeface="Comic Sans MS" panose="030F0702030302020204" pitchFamily="66" charset="0"/>
              </a:rPr>
              <a:t>Timetable changes significantly over the year, Y1 in July is very different to Y1 in September</a:t>
            </a:r>
          </a:p>
          <a:p>
            <a:pPr marL="285750" indent="-285750">
              <a:buFont typeface="Arial" panose="020B0604020202020204" pitchFamily="34" charset="0"/>
              <a:buChar char="•"/>
            </a:pPr>
            <a:endParaRPr lang="en-GB" sz="2800" b="1" dirty="0">
              <a:solidFill>
                <a:schemeClr val="bg1"/>
              </a:solidFill>
              <a:latin typeface="Comic Sans MS" panose="030F0702030302020204" pitchFamily="66" charset="0"/>
            </a:endParaRPr>
          </a:p>
          <a:p>
            <a:pPr marL="285750" indent="-285750">
              <a:buFont typeface="Arial" panose="020B0604020202020204" pitchFamily="34" charset="0"/>
              <a:buChar char="•"/>
            </a:pPr>
            <a:r>
              <a:rPr lang="en-GB" sz="2800" b="1" dirty="0">
                <a:solidFill>
                  <a:schemeClr val="bg1"/>
                </a:solidFill>
                <a:latin typeface="Comic Sans MS" panose="030F0702030302020204" pitchFamily="66" charset="0"/>
              </a:rPr>
              <a:t>Begin learning Spanish weekly, invite you in half termly to hear our songs</a:t>
            </a:r>
          </a:p>
          <a:p>
            <a:pPr marL="285750" indent="-285750">
              <a:buFont typeface="Arial" panose="020B0604020202020204" pitchFamily="34" charset="0"/>
              <a:buChar char="•"/>
            </a:pPr>
            <a:endParaRPr lang="en-GB" sz="2400" b="1" dirty="0">
              <a:solidFill>
                <a:schemeClr val="bg1"/>
              </a:solidFill>
            </a:endParaRPr>
          </a:p>
          <a:p>
            <a:pPr marL="285750" indent="-285750">
              <a:buFont typeface="Arial" panose="020B0604020202020204" pitchFamily="34" charset="0"/>
              <a:buChar char="•"/>
            </a:pPr>
            <a:endParaRPr lang="en-GB" sz="2400" b="1" dirty="0">
              <a:solidFill>
                <a:schemeClr val="bg1"/>
              </a:solidFill>
            </a:endParaRPr>
          </a:p>
          <a:p>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308038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390698" y="296331"/>
            <a:ext cx="7981068" cy="840718"/>
          </a:xfrm>
        </p:spPr>
        <p:txBody>
          <a:bodyPr rtlCol="0"/>
          <a:lstStyle/>
          <a:p>
            <a:pPr rtl="0"/>
            <a:r>
              <a:rPr lang="en-GB" sz="3600" b="1" cap="none" spc="400" dirty="0">
                <a:latin typeface="Comic Sans MS" panose="030F0702030302020204" pitchFamily="66" charset="0"/>
              </a:rPr>
              <a:t>Healthy Snacks</a:t>
            </a:r>
            <a:endParaRPr lang="en-GB" sz="3600" b="1" cap="none" dirty="0">
              <a:latin typeface="Comic Sans MS" panose="030F0702030302020204" pitchFamily="66" charset="0"/>
            </a:endParaRPr>
          </a:p>
        </p:txBody>
      </p:sp>
      <p:pic>
        <p:nvPicPr>
          <p:cNvPr id="6" name="Picture 5">
            <a:extLst>
              <a:ext uri="{FF2B5EF4-FFF2-40B4-BE49-F238E27FC236}">
                <a16:creationId xmlns:a16="http://schemas.microsoft.com/office/drawing/2014/main" id="{AB96C74A-46B1-8C45-0E30-311D2AD0CEAD}"/>
              </a:ext>
            </a:extLst>
          </p:cNvPr>
          <p:cNvPicPr>
            <a:picLocks noChangeAspect="1"/>
          </p:cNvPicPr>
          <p:nvPr/>
        </p:nvPicPr>
        <p:blipFill rotWithShape="1">
          <a:blip r:embed="rId3"/>
          <a:srcRect l="49131" t="30675" r="40108" b="48318"/>
          <a:stretch/>
        </p:blipFill>
        <p:spPr>
          <a:xfrm>
            <a:off x="10243159" y="109728"/>
            <a:ext cx="1948841" cy="2027582"/>
          </a:xfrm>
          <a:prstGeom prst="rect">
            <a:avLst/>
          </a:prstGeom>
        </p:spPr>
      </p:pic>
      <p:sp>
        <p:nvSpPr>
          <p:cNvPr id="8" name="TextBox 7">
            <a:extLst>
              <a:ext uri="{FF2B5EF4-FFF2-40B4-BE49-F238E27FC236}">
                <a16:creationId xmlns:a16="http://schemas.microsoft.com/office/drawing/2014/main" id="{47EECCAD-AFA6-3CE4-09BB-462064019C72}"/>
              </a:ext>
            </a:extLst>
          </p:cNvPr>
          <p:cNvSpPr txBox="1"/>
          <p:nvPr/>
        </p:nvSpPr>
        <p:spPr>
          <a:xfrm>
            <a:off x="163228" y="1430873"/>
            <a:ext cx="9211601" cy="4524315"/>
          </a:xfrm>
          <a:prstGeom prst="rect">
            <a:avLst/>
          </a:prstGeom>
          <a:noFill/>
        </p:spPr>
        <p:txBody>
          <a:bodyPr wrap="square" lIns="91440" tIns="45720" rIns="91440" bIns="45720" rtlCol="0" anchor="t">
            <a:spAutoFit/>
          </a:bodyPr>
          <a:lstStyle/>
          <a:p>
            <a:pPr marL="285750" indent="-285750" algn="just">
              <a:buFont typeface="Arial" panose="020B0604020202020204" pitchFamily="34" charset="0"/>
              <a:buChar char="•"/>
            </a:pPr>
            <a:r>
              <a:rPr lang="en-GB" sz="2400" b="1" dirty="0">
                <a:solidFill>
                  <a:schemeClr val="bg1"/>
                </a:solidFill>
                <a:latin typeface="Comic Sans MS" panose="030F0702030302020204" pitchFamily="66" charset="0"/>
              </a:rPr>
              <a:t>Children do have access to school fruit and milk - if paid for - each morning, however if you would like to pack your child a healthy snack, you can, please make sure it is healthy (fruit, dried fruit, bread sticks, no nuts or ‘may contain nuts’ products)</a:t>
            </a:r>
          </a:p>
          <a:p>
            <a:pPr marL="285750" indent="-285750" algn="just">
              <a:buFont typeface="Arial" panose="020B0604020202020204" pitchFamily="34" charset="0"/>
              <a:buChar char="•"/>
            </a:pPr>
            <a:endParaRPr lang="en-GB" sz="2400" b="1" dirty="0">
              <a:solidFill>
                <a:schemeClr val="bg1"/>
              </a:solidFill>
              <a:latin typeface="Comic Sans MS" panose="030F0702030302020204" pitchFamily="66" charset="0"/>
            </a:endParaRPr>
          </a:p>
          <a:p>
            <a:pPr marL="285750" indent="-285750" algn="just">
              <a:buFont typeface="Arial" panose="020B0604020202020204" pitchFamily="34" charset="0"/>
              <a:buChar char="•"/>
            </a:pPr>
            <a:r>
              <a:rPr lang="en-GB" sz="2400" b="1" dirty="0">
                <a:solidFill>
                  <a:schemeClr val="bg1"/>
                </a:solidFill>
                <a:latin typeface="Comic Sans MS" panose="030F0702030302020204" pitchFamily="66" charset="0"/>
              </a:rPr>
              <a:t>We have a rolling snack time at the start of the year and </a:t>
            </a:r>
          </a:p>
          <a:p>
            <a:pPr algn="just"/>
            <a:r>
              <a:rPr lang="en-GB" sz="2400" b="1" dirty="0">
                <a:solidFill>
                  <a:schemeClr val="bg1"/>
                </a:solidFill>
                <a:latin typeface="Comic Sans MS" panose="030F0702030302020204" pitchFamily="66" charset="0"/>
              </a:rPr>
              <a:t>progress to after morning play later in the year</a:t>
            </a:r>
          </a:p>
          <a:p>
            <a:pPr algn="just"/>
            <a:endParaRPr lang="en-GB" sz="2400" b="1" dirty="0">
              <a:solidFill>
                <a:schemeClr val="bg1"/>
              </a:solidFill>
              <a:latin typeface="Comic Sans MS" panose="030F0702030302020204" pitchFamily="66" charset="0"/>
            </a:endParaRPr>
          </a:p>
          <a:p>
            <a:pPr marL="342900" indent="-342900" algn="just">
              <a:buFont typeface="Arial" panose="020B0604020202020204" pitchFamily="34" charset="0"/>
              <a:buChar char="•"/>
            </a:pPr>
            <a:r>
              <a:rPr lang="en-GB" sz="2400" b="1" dirty="0">
                <a:solidFill>
                  <a:schemeClr val="bg1"/>
                </a:solidFill>
                <a:latin typeface="Comic Sans MS" panose="030F0702030302020204" pitchFamily="66" charset="0"/>
              </a:rPr>
              <a:t>I always let them have a few pieces of fruit </a:t>
            </a:r>
          </a:p>
          <a:p>
            <a:pPr algn="just"/>
            <a:r>
              <a:rPr lang="en-GB" sz="2400" b="1" dirty="0">
                <a:solidFill>
                  <a:schemeClr val="bg1"/>
                </a:solidFill>
                <a:latin typeface="Comic Sans MS" panose="030F0702030302020204" pitchFamily="66" charset="0"/>
              </a:rPr>
              <a:t>as long as we have enough</a:t>
            </a:r>
          </a:p>
          <a:p>
            <a:pPr marL="342900" indent="-342900" algn="just">
              <a:buFont typeface="Arial" panose="020B0604020202020204" pitchFamily="34" charset="0"/>
              <a:buChar char="•"/>
            </a:pPr>
            <a:endParaRPr lang="en-GB" sz="2400" b="1" dirty="0">
              <a:solidFill>
                <a:schemeClr val="bg1"/>
              </a:solidFill>
              <a:ea typeface="Calibri Light"/>
              <a:cs typeface="Calibri Light"/>
            </a:endParaRPr>
          </a:p>
        </p:txBody>
      </p:sp>
      <p:pic>
        <p:nvPicPr>
          <p:cNvPr id="5" name="Picture 4" descr="Close-up of rows of produce in boxes: Roma tomatoes, string beans, jalapeños, plums">
            <a:extLst>
              <a:ext uri="{FF2B5EF4-FFF2-40B4-BE49-F238E27FC236}">
                <a16:creationId xmlns:a16="http://schemas.microsoft.com/office/drawing/2014/main" id="{92E038E5-A868-858E-F339-B9CB8BCC0DC5}"/>
              </a:ext>
            </a:extLst>
          </p:cNvPr>
          <p:cNvPicPr>
            <a:picLocks noChangeAspect="1"/>
          </p:cNvPicPr>
          <p:nvPr/>
        </p:nvPicPr>
        <p:blipFill>
          <a:blip r:embed="rId4"/>
          <a:stretch>
            <a:fillRect/>
          </a:stretch>
        </p:blipFill>
        <p:spPr>
          <a:xfrm>
            <a:off x="7986175" y="4201889"/>
            <a:ext cx="3977684" cy="2359780"/>
          </a:xfrm>
          <a:prstGeom prst="rect">
            <a:avLst/>
          </a:prstGeom>
        </p:spPr>
      </p:pic>
    </p:spTree>
    <p:extLst>
      <p:ext uri="{BB962C8B-B14F-4D97-AF65-F5344CB8AC3E}">
        <p14:creationId xmlns:p14="http://schemas.microsoft.com/office/powerpoint/2010/main" val="4229537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462486" y="927528"/>
            <a:ext cx="10076904" cy="601659"/>
          </a:xfrm>
        </p:spPr>
        <p:txBody>
          <a:bodyPr rtlCol="0"/>
          <a:lstStyle/>
          <a:p>
            <a:pPr rtl="0"/>
            <a:r>
              <a:rPr lang="en-GB" sz="3600" b="1" cap="none" spc="400" dirty="0">
                <a:latin typeface="Comic Sans MS" panose="030F0702030302020204" pitchFamily="66" charset="0"/>
              </a:rPr>
              <a:t>Water and toilet</a:t>
            </a:r>
            <a:endParaRPr lang="en-GB" sz="3600" b="1" cap="none" dirty="0">
              <a:latin typeface="Comic Sans MS" panose="030F0702030302020204" pitchFamily="66" charset="0"/>
            </a:endParaRPr>
          </a:p>
        </p:txBody>
      </p:sp>
      <p:pic>
        <p:nvPicPr>
          <p:cNvPr id="6" name="Picture 5">
            <a:extLst>
              <a:ext uri="{FF2B5EF4-FFF2-40B4-BE49-F238E27FC236}">
                <a16:creationId xmlns:a16="http://schemas.microsoft.com/office/drawing/2014/main" id="{AB96C74A-46B1-8C45-0E30-311D2AD0CEAD}"/>
              </a:ext>
            </a:extLst>
          </p:cNvPr>
          <p:cNvPicPr>
            <a:picLocks noChangeAspect="1"/>
          </p:cNvPicPr>
          <p:nvPr/>
        </p:nvPicPr>
        <p:blipFill rotWithShape="1">
          <a:blip r:embed="rId3"/>
          <a:srcRect l="49131" t="30675" r="40108" b="48318"/>
          <a:stretch/>
        </p:blipFill>
        <p:spPr>
          <a:xfrm>
            <a:off x="9674087" y="214566"/>
            <a:ext cx="1948841" cy="2027582"/>
          </a:xfrm>
          <a:prstGeom prst="rect">
            <a:avLst/>
          </a:prstGeom>
        </p:spPr>
      </p:pic>
      <p:sp>
        <p:nvSpPr>
          <p:cNvPr id="8" name="TextBox 7">
            <a:extLst>
              <a:ext uri="{FF2B5EF4-FFF2-40B4-BE49-F238E27FC236}">
                <a16:creationId xmlns:a16="http://schemas.microsoft.com/office/drawing/2014/main" id="{47EECCAD-AFA6-3CE4-09BB-462064019C72}"/>
              </a:ext>
            </a:extLst>
          </p:cNvPr>
          <p:cNvSpPr txBox="1"/>
          <p:nvPr/>
        </p:nvSpPr>
        <p:spPr>
          <a:xfrm>
            <a:off x="71788" y="1913012"/>
            <a:ext cx="9211601" cy="4893647"/>
          </a:xfrm>
          <a:prstGeom prst="rect">
            <a:avLst/>
          </a:prstGeom>
          <a:noFill/>
        </p:spPr>
        <p:txBody>
          <a:bodyPr wrap="square" lIns="91440" tIns="45720" rIns="91440" bIns="45720" rtlCol="0" anchor="t">
            <a:spAutoFit/>
          </a:bodyPr>
          <a:lstStyle/>
          <a:p>
            <a:pPr marL="285750" indent="-285750" algn="just">
              <a:buFont typeface="Arial" panose="020B0604020202020204" pitchFamily="34" charset="0"/>
              <a:buChar char="•"/>
            </a:pPr>
            <a:r>
              <a:rPr lang="en-GB" sz="2400" b="1" dirty="0">
                <a:solidFill>
                  <a:schemeClr val="bg1"/>
                </a:solidFill>
                <a:latin typeface="Comic Sans MS" panose="030F0702030302020204" pitchFamily="66" charset="0"/>
              </a:rPr>
              <a:t>Your child has access to their water bottle all day from the tray, we remind children to put it in the tray each morning. We remind children to drink throughout the day, especially after playtimes and lunchtime. We discourage during whole-class teaching. </a:t>
            </a:r>
          </a:p>
          <a:p>
            <a:pPr marL="285750" indent="-285750" algn="just">
              <a:buFont typeface="Arial" panose="020B0604020202020204" pitchFamily="34" charset="0"/>
              <a:buChar char="•"/>
            </a:pPr>
            <a:endParaRPr lang="en-GB" sz="2400" b="1" dirty="0">
              <a:solidFill>
                <a:schemeClr val="bg1"/>
              </a:solidFill>
              <a:latin typeface="Comic Sans MS" panose="030F0702030302020204" pitchFamily="66" charset="0"/>
            </a:endParaRPr>
          </a:p>
          <a:p>
            <a:pPr marL="285750" indent="-285750" algn="just">
              <a:buFont typeface="Arial" panose="020B0604020202020204" pitchFamily="34" charset="0"/>
              <a:buChar char="•"/>
            </a:pPr>
            <a:r>
              <a:rPr lang="en-GB" sz="2400" b="1" dirty="0">
                <a:solidFill>
                  <a:schemeClr val="bg1"/>
                </a:solidFill>
                <a:latin typeface="Comic Sans MS" panose="030F0702030302020204" pitchFamily="66" charset="0"/>
              </a:rPr>
              <a:t>Big bottles are helpful, with straws, </a:t>
            </a:r>
            <a:r>
              <a:rPr lang="en-GB" sz="2400" b="1">
                <a:solidFill>
                  <a:schemeClr val="bg1"/>
                </a:solidFill>
                <a:latin typeface="Comic Sans MS" panose="030F0702030302020204" pitchFamily="66" charset="0"/>
              </a:rPr>
              <a:t>no squash</a:t>
            </a:r>
            <a:endParaRPr lang="en-GB" sz="2400" b="1" dirty="0">
              <a:solidFill>
                <a:schemeClr val="bg1"/>
              </a:solidFill>
              <a:latin typeface="Comic Sans MS" panose="030F0702030302020204" pitchFamily="66" charset="0"/>
            </a:endParaRPr>
          </a:p>
          <a:p>
            <a:pPr marL="285750" indent="-285750" algn="just">
              <a:buFont typeface="Arial" panose="020B0604020202020204" pitchFamily="34" charset="0"/>
              <a:buChar char="•"/>
            </a:pPr>
            <a:endParaRPr lang="en-GB" sz="2400" b="1" dirty="0">
              <a:solidFill>
                <a:schemeClr val="bg1"/>
              </a:solidFill>
              <a:latin typeface="Comic Sans MS" panose="030F0702030302020204" pitchFamily="66" charset="0"/>
            </a:endParaRPr>
          </a:p>
          <a:p>
            <a:pPr marL="285750" indent="-285750" algn="just">
              <a:buFont typeface="Arial" panose="020B0604020202020204" pitchFamily="34" charset="0"/>
              <a:buChar char="•"/>
            </a:pPr>
            <a:r>
              <a:rPr lang="en-GB" sz="2400" b="1" dirty="0">
                <a:solidFill>
                  <a:schemeClr val="bg1"/>
                </a:solidFill>
                <a:latin typeface="Comic Sans MS" panose="030F0702030302020204" pitchFamily="66" charset="0"/>
              </a:rPr>
              <a:t>Toileting – children are encouraged to use the toilet at playtime and lunchtime, during independent work or transition times. We discourage during whole-class teaching, but would never say no</a:t>
            </a:r>
          </a:p>
          <a:p>
            <a:pPr marL="342900" indent="-342900" algn="just">
              <a:buFont typeface="Arial" panose="020B0604020202020204" pitchFamily="34" charset="0"/>
              <a:buChar char="•"/>
            </a:pPr>
            <a:endParaRPr lang="en-GB" sz="2400" b="1" dirty="0">
              <a:solidFill>
                <a:schemeClr val="bg1"/>
              </a:solidFill>
              <a:ea typeface="Calibri Light"/>
              <a:cs typeface="Calibri Light"/>
            </a:endParaRPr>
          </a:p>
        </p:txBody>
      </p:sp>
    </p:spTree>
    <p:extLst>
      <p:ext uri="{BB962C8B-B14F-4D97-AF65-F5344CB8AC3E}">
        <p14:creationId xmlns:p14="http://schemas.microsoft.com/office/powerpoint/2010/main" val="3344977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1963210" y="77194"/>
            <a:ext cx="6272784" cy="840718"/>
          </a:xfrm>
        </p:spPr>
        <p:txBody>
          <a:bodyPr rtlCol="0"/>
          <a:lstStyle/>
          <a:p>
            <a:pPr rtl="0"/>
            <a:r>
              <a:rPr lang="en-GB" sz="3600" b="1" cap="none" spc="400" dirty="0">
                <a:latin typeface="Comic Sans MS" panose="030F0702030302020204" pitchFamily="66" charset="0"/>
              </a:rPr>
              <a:t>Summer Activity Book </a:t>
            </a:r>
            <a:endParaRPr lang="en-GB" sz="3600" b="1" cap="none" dirty="0">
              <a:latin typeface="Comic Sans MS" panose="030F0702030302020204" pitchFamily="66" charset="0"/>
            </a:endParaRPr>
          </a:p>
        </p:txBody>
      </p:sp>
      <p:pic>
        <p:nvPicPr>
          <p:cNvPr id="6" name="Picture 5">
            <a:extLst>
              <a:ext uri="{FF2B5EF4-FFF2-40B4-BE49-F238E27FC236}">
                <a16:creationId xmlns:a16="http://schemas.microsoft.com/office/drawing/2014/main" id="{AB96C74A-46B1-8C45-0E30-311D2AD0CEAD}"/>
              </a:ext>
            </a:extLst>
          </p:cNvPr>
          <p:cNvPicPr>
            <a:picLocks noChangeAspect="1"/>
          </p:cNvPicPr>
          <p:nvPr/>
        </p:nvPicPr>
        <p:blipFill rotWithShape="1">
          <a:blip r:embed="rId3"/>
          <a:srcRect l="49131" t="30675" r="40108" b="48318"/>
          <a:stretch/>
        </p:blipFill>
        <p:spPr>
          <a:xfrm>
            <a:off x="10243159" y="109728"/>
            <a:ext cx="1948841" cy="2027582"/>
          </a:xfrm>
          <a:prstGeom prst="rect">
            <a:avLst/>
          </a:prstGeom>
        </p:spPr>
      </p:pic>
      <p:sp>
        <p:nvSpPr>
          <p:cNvPr id="8" name="TextBox 7">
            <a:extLst>
              <a:ext uri="{FF2B5EF4-FFF2-40B4-BE49-F238E27FC236}">
                <a16:creationId xmlns:a16="http://schemas.microsoft.com/office/drawing/2014/main" id="{47EECCAD-AFA6-3CE4-09BB-462064019C72}"/>
              </a:ext>
            </a:extLst>
          </p:cNvPr>
          <p:cNvSpPr txBox="1"/>
          <p:nvPr/>
        </p:nvSpPr>
        <p:spPr>
          <a:xfrm>
            <a:off x="237490" y="938049"/>
            <a:ext cx="9509162" cy="5632311"/>
          </a:xfrm>
          <a:prstGeom prst="rect">
            <a:avLst/>
          </a:prstGeom>
          <a:noFill/>
        </p:spPr>
        <p:txBody>
          <a:bodyPr wrap="square" rtlCol="0">
            <a:spAutoFit/>
          </a:bodyPr>
          <a:lstStyle/>
          <a:p>
            <a:pPr marL="342900" indent="-342900" algn="just">
              <a:buFont typeface="Arial" panose="020B0604020202020204" pitchFamily="34" charset="0"/>
              <a:buChar char="•"/>
            </a:pPr>
            <a:r>
              <a:rPr lang="en-GB" sz="2400" b="1" dirty="0">
                <a:solidFill>
                  <a:schemeClr val="bg1"/>
                </a:solidFill>
                <a:latin typeface="Comic Sans MS" panose="030F0702030302020204" pitchFamily="66" charset="0"/>
              </a:rPr>
              <a:t>The Summer Holidays come with many hours </a:t>
            </a:r>
          </a:p>
          <a:p>
            <a:pPr marL="342900" indent="-342900" algn="just">
              <a:buFont typeface="Arial" panose="020B0604020202020204" pitchFamily="34" charset="0"/>
              <a:buChar char="•"/>
            </a:pPr>
            <a:endParaRPr lang="en-GB" sz="2400" b="1" dirty="0">
              <a:solidFill>
                <a:schemeClr val="bg1"/>
              </a:solidFill>
              <a:latin typeface="Comic Sans MS" panose="030F0702030302020204" pitchFamily="66" charset="0"/>
            </a:endParaRPr>
          </a:p>
          <a:p>
            <a:pPr marL="342900" indent="-342900" algn="just">
              <a:buFont typeface="Arial" panose="020B0604020202020204" pitchFamily="34" charset="0"/>
              <a:buChar char="•"/>
            </a:pPr>
            <a:r>
              <a:rPr lang="en-GB" sz="2400" b="1" dirty="0">
                <a:solidFill>
                  <a:schemeClr val="bg1"/>
                </a:solidFill>
                <a:latin typeface="Comic Sans MS" panose="030F0702030302020204" pitchFamily="66" charset="0"/>
              </a:rPr>
              <a:t>Skills that have been hard earned in Reception can regress </a:t>
            </a:r>
          </a:p>
          <a:p>
            <a:pPr marL="342900" indent="-342900" algn="just">
              <a:buFont typeface="Arial" panose="020B0604020202020204" pitchFamily="34" charset="0"/>
              <a:buChar char="•"/>
            </a:pPr>
            <a:endParaRPr lang="en-GB" sz="2400" b="1" dirty="0">
              <a:solidFill>
                <a:schemeClr val="bg1"/>
              </a:solidFill>
              <a:latin typeface="Comic Sans MS" panose="030F0702030302020204" pitchFamily="66" charset="0"/>
            </a:endParaRPr>
          </a:p>
          <a:p>
            <a:pPr marL="342900" indent="-342900" algn="just">
              <a:buFont typeface="Arial" panose="020B0604020202020204" pitchFamily="34" charset="0"/>
              <a:buChar char="•"/>
            </a:pPr>
            <a:r>
              <a:rPr lang="en-GB" sz="2400" b="1" dirty="0">
                <a:solidFill>
                  <a:schemeClr val="bg1"/>
                </a:solidFill>
                <a:latin typeface="Comic Sans MS" panose="030F0702030302020204" pitchFamily="66" charset="0"/>
              </a:rPr>
              <a:t>Summer Holiday Adventure Pack for you to complete with your child</a:t>
            </a:r>
          </a:p>
          <a:p>
            <a:pPr marL="342900" indent="-342900" algn="just">
              <a:buFont typeface="Arial" panose="020B0604020202020204" pitchFamily="34" charset="0"/>
              <a:buChar char="•"/>
            </a:pPr>
            <a:endParaRPr lang="en-GB" sz="2400" b="1" dirty="0">
              <a:solidFill>
                <a:schemeClr val="bg1"/>
              </a:solidFill>
              <a:latin typeface="Comic Sans MS" panose="030F0702030302020204" pitchFamily="66" charset="0"/>
            </a:endParaRPr>
          </a:p>
          <a:p>
            <a:pPr marL="342900" indent="-342900" algn="just">
              <a:buFont typeface="Arial" panose="020B0604020202020204" pitchFamily="34" charset="0"/>
              <a:buChar char="•"/>
            </a:pPr>
            <a:r>
              <a:rPr lang="en-GB" sz="2400" b="1" dirty="0">
                <a:solidFill>
                  <a:schemeClr val="bg1"/>
                </a:solidFill>
                <a:latin typeface="Comic Sans MS" panose="030F0702030302020204" pitchFamily="66" charset="0"/>
              </a:rPr>
              <a:t>One activity to complete each week of the holidays:</a:t>
            </a:r>
          </a:p>
          <a:p>
            <a:pPr algn="just"/>
            <a:r>
              <a:rPr lang="en-GB" sz="2400" b="1" dirty="0">
                <a:solidFill>
                  <a:schemeClr val="bg1"/>
                </a:solidFill>
                <a:latin typeface="Comic Sans MS" panose="030F0702030302020204" pitchFamily="66" charset="0"/>
              </a:rPr>
              <a:t>	-to keep finger muscles and bodies strong</a:t>
            </a:r>
          </a:p>
          <a:p>
            <a:pPr algn="just"/>
            <a:r>
              <a:rPr lang="en-GB" sz="2400" b="1" dirty="0">
                <a:solidFill>
                  <a:schemeClr val="bg1"/>
                </a:solidFill>
                <a:latin typeface="Comic Sans MS" panose="030F0702030302020204" pitchFamily="66" charset="0"/>
              </a:rPr>
              <a:t>	-maintain and improve concentration and focus</a:t>
            </a:r>
          </a:p>
          <a:p>
            <a:pPr algn="just"/>
            <a:endParaRPr lang="en-GB" sz="2400" b="1" dirty="0">
              <a:solidFill>
                <a:schemeClr val="bg1"/>
              </a:solidFill>
              <a:latin typeface="Comic Sans MS" panose="030F0702030302020204" pitchFamily="66" charset="0"/>
            </a:endParaRPr>
          </a:p>
          <a:p>
            <a:pPr marL="342900" indent="-342900" algn="just">
              <a:buFont typeface="Arial" panose="020B0604020202020204" pitchFamily="34" charset="0"/>
              <a:buChar char="•"/>
            </a:pPr>
            <a:r>
              <a:rPr lang="en-GB" sz="2400" b="1" dirty="0">
                <a:solidFill>
                  <a:schemeClr val="bg1"/>
                </a:solidFill>
                <a:latin typeface="Comic Sans MS" panose="030F0702030302020204" pitchFamily="66" charset="0"/>
              </a:rPr>
              <a:t>Certificate in Celebration Assembly - Please bring back by 11</a:t>
            </a:r>
            <a:r>
              <a:rPr lang="en-GB" sz="2400" b="1" baseline="30000" dirty="0">
                <a:solidFill>
                  <a:schemeClr val="bg1"/>
                </a:solidFill>
                <a:latin typeface="Comic Sans MS" panose="030F0702030302020204" pitchFamily="66" charset="0"/>
              </a:rPr>
              <a:t>th</a:t>
            </a:r>
            <a:r>
              <a:rPr lang="en-GB" sz="2400" b="1" dirty="0">
                <a:solidFill>
                  <a:schemeClr val="bg1"/>
                </a:solidFill>
                <a:latin typeface="Comic Sans MS" panose="030F0702030302020204" pitchFamily="66" charset="0"/>
              </a:rPr>
              <a:t> September</a:t>
            </a:r>
          </a:p>
          <a:p>
            <a:pPr marL="342900" indent="-342900" algn="just">
              <a:buFont typeface="Arial" panose="020B0604020202020204" pitchFamily="34" charset="0"/>
              <a:buChar char="•"/>
            </a:pPr>
            <a:endParaRPr lang="en-GB" sz="2400" b="1" dirty="0">
              <a:solidFill>
                <a:schemeClr val="bg1"/>
              </a:solidFill>
              <a:latin typeface="Comic Sans MS" panose="030F0702030302020204" pitchFamily="66" charset="0"/>
            </a:endParaRPr>
          </a:p>
          <a:p>
            <a:pPr marL="342900" indent="-342900" algn="just">
              <a:buFont typeface="Arial" panose="020B0604020202020204" pitchFamily="34" charset="0"/>
              <a:buChar char="•"/>
            </a:pPr>
            <a:r>
              <a:rPr lang="en-GB" sz="2400" b="1" dirty="0">
                <a:solidFill>
                  <a:schemeClr val="bg1"/>
                </a:solidFill>
                <a:latin typeface="Comic Sans MS" panose="030F0702030302020204" pitchFamily="66" charset="0"/>
              </a:rPr>
              <a:t>Fun and voluntary – adapt, miss out, still rewarded</a:t>
            </a:r>
          </a:p>
        </p:txBody>
      </p:sp>
    </p:spTree>
    <p:extLst>
      <p:ext uri="{BB962C8B-B14F-4D97-AF65-F5344CB8AC3E}">
        <p14:creationId xmlns:p14="http://schemas.microsoft.com/office/powerpoint/2010/main" val="3054779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1963210" y="77194"/>
            <a:ext cx="6272784" cy="840718"/>
          </a:xfrm>
        </p:spPr>
        <p:txBody>
          <a:bodyPr rtlCol="0"/>
          <a:lstStyle/>
          <a:p>
            <a:pPr rtl="0"/>
            <a:r>
              <a:rPr lang="en-GB" sz="3600" b="1" cap="none" spc="400" dirty="0">
                <a:latin typeface="Comic Sans MS" panose="030F0702030302020204" pitchFamily="66" charset="0"/>
              </a:rPr>
              <a:t>Summer Activity Book </a:t>
            </a:r>
            <a:endParaRPr lang="en-GB" sz="3600" b="1" cap="none" dirty="0">
              <a:latin typeface="Comic Sans MS" panose="030F0702030302020204" pitchFamily="66" charset="0"/>
            </a:endParaRPr>
          </a:p>
        </p:txBody>
      </p:sp>
      <p:pic>
        <p:nvPicPr>
          <p:cNvPr id="6" name="Picture 5">
            <a:extLst>
              <a:ext uri="{FF2B5EF4-FFF2-40B4-BE49-F238E27FC236}">
                <a16:creationId xmlns:a16="http://schemas.microsoft.com/office/drawing/2014/main" id="{AB96C74A-46B1-8C45-0E30-311D2AD0CEAD}"/>
              </a:ext>
            </a:extLst>
          </p:cNvPr>
          <p:cNvPicPr>
            <a:picLocks noChangeAspect="1"/>
          </p:cNvPicPr>
          <p:nvPr/>
        </p:nvPicPr>
        <p:blipFill rotWithShape="1">
          <a:blip r:embed="rId3"/>
          <a:srcRect l="49131" t="30675" r="40108" b="48318"/>
          <a:stretch/>
        </p:blipFill>
        <p:spPr>
          <a:xfrm>
            <a:off x="10228790" y="157941"/>
            <a:ext cx="1710742" cy="1779863"/>
          </a:xfrm>
          <a:prstGeom prst="rect">
            <a:avLst/>
          </a:prstGeom>
        </p:spPr>
      </p:pic>
      <p:sp>
        <p:nvSpPr>
          <p:cNvPr id="8" name="TextBox 7">
            <a:extLst>
              <a:ext uri="{FF2B5EF4-FFF2-40B4-BE49-F238E27FC236}">
                <a16:creationId xmlns:a16="http://schemas.microsoft.com/office/drawing/2014/main" id="{47EECCAD-AFA6-3CE4-09BB-462064019C72}"/>
              </a:ext>
            </a:extLst>
          </p:cNvPr>
          <p:cNvSpPr txBox="1"/>
          <p:nvPr/>
        </p:nvSpPr>
        <p:spPr>
          <a:xfrm>
            <a:off x="0" y="2066037"/>
            <a:ext cx="11857528" cy="3785652"/>
          </a:xfrm>
          <a:prstGeom prst="rect">
            <a:avLst/>
          </a:prstGeom>
          <a:noFill/>
        </p:spPr>
        <p:txBody>
          <a:bodyPr wrap="square" rtlCol="0">
            <a:spAutoFit/>
          </a:bodyPr>
          <a:lstStyle/>
          <a:p>
            <a:pPr marL="342900" indent="-342900" algn="just">
              <a:buFont typeface="Arial" panose="020B0604020202020204" pitchFamily="34" charset="0"/>
              <a:buChar char="•"/>
            </a:pPr>
            <a:r>
              <a:rPr lang="en-GB" sz="1600" b="1" dirty="0">
                <a:solidFill>
                  <a:schemeClr val="bg1"/>
                </a:solidFill>
                <a:latin typeface="Comic Sans MS" panose="030F0702030302020204" pitchFamily="66" charset="0"/>
              </a:rPr>
              <a:t>Week 1: Over the week play Hide and Seek with the words and sounds attached to this pack</a:t>
            </a:r>
          </a:p>
          <a:p>
            <a:pPr marL="342900" indent="-342900" algn="just">
              <a:buFont typeface="Arial" panose="020B0604020202020204" pitchFamily="34" charset="0"/>
              <a:buChar char="•"/>
            </a:pPr>
            <a:endParaRPr lang="en-GB" sz="1600" b="1" dirty="0">
              <a:solidFill>
                <a:schemeClr val="bg1"/>
              </a:solidFill>
              <a:latin typeface="Comic Sans MS" panose="030F0702030302020204" pitchFamily="66" charset="0"/>
            </a:endParaRPr>
          </a:p>
          <a:p>
            <a:pPr marL="342900" indent="-342900" algn="just">
              <a:buFont typeface="Arial" panose="020B0604020202020204" pitchFamily="34" charset="0"/>
              <a:buChar char="•"/>
            </a:pPr>
            <a:r>
              <a:rPr lang="en-GB" sz="1600" b="1" dirty="0">
                <a:solidFill>
                  <a:schemeClr val="bg1"/>
                </a:solidFill>
                <a:latin typeface="Comic Sans MS" panose="030F0702030302020204" pitchFamily="66" charset="0"/>
              </a:rPr>
              <a:t>Week 2: Summer Shape Spotter, remember 2D shapes are flat shapes</a:t>
            </a:r>
          </a:p>
          <a:p>
            <a:pPr algn="just"/>
            <a:endParaRPr lang="en-GB" sz="1600" b="1" dirty="0">
              <a:solidFill>
                <a:schemeClr val="bg1"/>
              </a:solidFill>
              <a:latin typeface="Comic Sans MS" panose="030F0702030302020204" pitchFamily="66" charset="0"/>
            </a:endParaRPr>
          </a:p>
          <a:p>
            <a:pPr marL="342900" indent="-342900" algn="just">
              <a:buFont typeface="Arial" panose="020B0604020202020204" pitchFamily="34" charset="0"/>
              <a:buChar char="•"/>
            </a:pPr>
            <a:r>
              <a:rPr lang="en-GB" sz="1600" b="1" dirty="0">
                <a:solidFill>
                  <a:schemeClr val="bg1"/>
                </a:solidFill>
                <a:latin typeface="Comic Sans MS" panose="030F0702030302020204" pitchFamily="66" charset="0"/>
              </a:rPr>
              <a:t>Week 3: Design a Beach Hut</a:t>
            </a:r>
          </a:p>
          <a:p>
            <a:pPr marL="342900" indent="-342900" algn="just">
              <a:buFont typeface="Arial" panose="020B0604020202020204" pitchFamily="34" charset="0"/>
              <a:buChar char="•"/>
            </a:pPr>
            <a:endParaRPr lang="en-GB" sz="1600" b="1" dirty="0">
              <a:solidFill>
                <a:schemeClr val="bg1"/>
              </a:solidFill>
              <a:latin typeface="Comic Sans MS" panose="030F0702030302020204" pitchFamily="66" charset="0"/>
            </a:endParaRPr>
          </a:p>
          <a:p>
            <a:pPr marL="342900" indent="-342900" algn="just">
              <a:buFont typeface="Arial" panose="020B0604020202020204" pitchFamily="34" charset="0"/>
              <a:buChar char="•"/>
            </a:pPr>
            <a:r>
              <a:rPr lang="en-GB" sz="1600" b="1" dirty="0">
                <a:solidFill>
                  <a:schemeClr val="bg1"/>
                </a:solidFill>
                <a:latin typeface="Comic Sans MS" panose="030F0702030302020204" pitchFamily="66" charset="0"/>
              </a:rPr>
              <a:t>Week 4: Practise getting dressed and undressed, including shoes, coat, buttons and zips while timed by a stop clock</a:t>
            </a:r>
          </a:p>
          <a:p>
            <a:pPr marL="342900" indent="-342900" algn="just">
              <a:buFont typeface="Arial" panose="020B0604020202020204" pitchFamily="34" charset="0"/>
              <a:buChar char="•"/>
            </a:pPr>
            <a:endParaRPr lang="en-GB" sz="1600" b="1" dirty="0">
              <a:solidFill>
                <a:schemeClr val="bg1"/>
              </a:solidFill>
              <a:latin typeface="Comic Sans MS" panose="030F0702030302020204" pitchFamily="66" charset="0"/>
            </a:endParaRPr>
          </a:p>
          <a:p>
            <a:pPr marL="342900" indent="-342900" algn="just">
              <a:buFont typeface="Arial" panose="020B0604020202020204" pitchFamily="34" charset="0"/>
              <a:buChar char="•"/>
            </a:pPr>
            <a:r>
              <a:rPr lang="en-GB" sz="1600" b="1" dirty="0">
                <a:solidFill>
                  <a:schemeClr val="bg1"/>
                </a:solidFill>
                <a:latin typeface="Comic Sans MS" panose="030F0702030302020204" pitchFamily="66" charset="0"/>
              </a:rPr>
              <a:t>Week 5: Colour, write and post the addressed postcard your child brings home with this pack –Can you recognise the coins you use to pay for the stamp? Did you get change? What coins did you get? What colour and shape are they? Alternatively, bring it to school by Thursday 11th September</a:t>
            </a:r>
          </a:p>
          <a:p>
            <a:pPr marL="342900" indent="-342900" algn="just">
              <a:buFont typeface="Arial" panose="020B0604020202020204" pitchFamily="34" charset="0"/>
              <a:buChar char="•"/>
            </a:pPr>
            <a:endParaRPr lang="en-GB" sz="1600" b="1" dirty="0">
              <a:solidFill>
                <a:schemeClr val="bg1"/>
              </a:solidFill>
              <a:latin typeface="Comic Sans MS" panose="030F0702030302020204" pitchFamily="66" charset="0"/>
            </a:endParaRPr>
          </a:p>
          <a:p>
            <a:pPr marL="342900" indent="-342900" algn="just">
              <a:buFont typeface="Arial" panose="020B0604020202020204" pitchFamily="34" charset="0"/>
              <a:buChar char="•"/>
            </a:pPr>
            <a:r>
              <a:rPr lang="en-GB" sz="1600" b="1" dirty="0">
                <a:solidFill>
                  <a:schemeClr val="bg1"/>
                </a:solidFill>
                <a:latin typeface="Comic Sans MS" panose="030F0702030302020204" pitchFamily="66" charset="0"/>
              </a:rPr>
              <a:t>Week 6: Interview an elderly neighbour or relative about the toys they played with as a child. What material were they made from? Do you have a similar toy now? </a:t>
            </a:r>
          </a:p>
        </p:txBody>
      </p:sp>
    </p:spTree>
    <p:extLst>
      <p:ext uri="{BB962C8B-B14F-4D97-AF65-F5344CB8AC3E}">
        <p14:creationId xmlns:p14="http://schemas.microsoft.com/office/powerpoint/2010/main" val="1658327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106017" y="185529"/>
            <a:ext cx="9660835" cy="1026248"/>
          </a:xfrm>
        </p:spPr>
        <p:txBody>
          <a:bodyPr rtlCol="0">
            <a:normAutofit/>
          </a:bodyPr>
          <a:lstStyle/>
          <a:p>
            <a:pPr rtl="0"/>
            <a:r>
              <a:rPr lang="en-GB" sz="3600" cap="none" spc="400" dirty="0">
                <a:latin typeface="Comic Sans MS" panose="030F0702030302020204" pitchFamily="66" charset="0"/>
              </a:rPr>
              <a:t>Reading</a:t>
            </a:r>
            <a:endParaRPr lang="en-GB" sz="3600" cap="none" dirty="0">
              <a:latin typeface="Comic Sans MS" panose="030F0702030302020204" pitchFamily="66" charset="0"/>
            </a:endParaRPr>
          </a:p>
        </p:txBody>
      </p:sp>
      <p:pic>
        <p:nvPicPr>
          <p:cNvPr id="6" name="Picture 5">
            <a:extLst>
              <a:ext uri="{FF2B5EF4-FFF2-40B4-BE49-F238E27FC236}">
                <a16:creationId xmlns:a16="http://schemas.microsoft.com/office/drawing/2014/main" id="{AB96C74A-46B1-8C45-0E30-311D2AD0CEAD}"/>
              </a:ext>
            </a:extLst>
          </p:cNvPr>
          <p:cNvPicPr>
            <a:picLocks noChangeAspect="1"/>
          </p:cNvPicPr>
          <p:nvPr/>
        </p:nvPicPr>
        <p:blipFill rotWithShape="1">
          <a:blip r:embed="rId3"/>
          <a:srcRect l="49131" t="30675" r="40108" b="48318"/>
          <a:stretch/>
        </p:blipFill>
        <p:spPr>
          <a:xfrm>
            <a:off x="10137914" y="33541"/>
            <a:ext cx="1908312" cy="1724921"/>
          </a:xfrm>
          <a:prstGeom prst="rect">
            <a:avLst/>
          </a:prstGeom>
        </p:spPr>
      </p:pic>
      <p:sp>
        <p:nvSpPr>
          <p:cNvPr id="8" name="TextBox 7">
            <a:extLst>
              <a:ext uri="{FF2B5EF4-FFF2-40B4-BE49-F238E27FC236}">
                <a16:creationId xmlns:a16="http://schemas.microsoft.com/office/drawing/2014/main" id="{47EECCAD-AFA6-3CE4-09BB-462064019C72}"/>
              </a:ext>
            </a:extLst>
          </p:cNvPr>
          <p:cNvSpPr txBox="1"/>
          <p:nvPr/>
        </p:nvSpPr>
        <p:spPr>
          <a:xfrm>
            <a:off x="253840" y="1824271"/>
            <a:ext cx="11530411" cy="4678204"/>
          </a:xfrm>
          <a:prstGeom prst="rect">
            <a:avLst/>
          </a:prstGeom>
          <a:noFill/>
        </p:spPr>
        <p:txBody>
          <a:bodyPr wrap="square" lIns="91440" tIns="45720" rIns="91440" bIns="45720" rtlCol="0" anchor="t">
            <a:spAutoFit/>
          </a:bodyPr>
          <a:lstStyle/>
          <a:p>
            <a:pPr marL="285750" indent="-285750" algn="just">
              <a:buFont typeface="Arial" panose="020B0604020202020204" pitchFamily="34" charset="0"/>
              <a:buChar char="•"/>
            </a:pPr>
            <a:r>
              <a:rPr lang="en-GB" sz="2400" b="1" dirty="0">
                <a:solidFill>
                  <a:schemeClr val="bg1"/>
                </a:solidFill>
                <a:latin typeface="Comic Sans MS" panose="030F0702030302020204" pitchFamily="66" charset="0"/>
              </a:rPr>
              <a:t>Reading assessment in the first week and a new book sent home</a:t>
            </a:r>
          </a:p>
          <a:p>
            <a:pPr marL="285750" indent="-285750" algn="just">
              <a:buFont typeface="Arial" panose="020B0604020202020204" pitchFamily="34" charset="0"/>
              <a:buChar char="•"/>
            </a:pPr>
            <a:endParaRPr lang="en-GB" sz="2400" b="1" dirty="0">
              <a:solidFill>
                <a:schemeClr val="bg1"/>
              </a:solidFill>
              <a:latin typeface="Comic Sans MS" panose="030F0702030302020204" pitchFamily="66" charset="0"/>
            </a:endParaRPr>
          </a:p>
          <a:p>
            <a:pPr marL="285750" indent="-285750" algn="just">
              <a:buFont typeface="Arial" panose="020B0604020202020204" pitchFamily="34" charset="0"/>
              <a:buChar char="•"/>
            </a:pPr>
            <a:r>
              <a:rPr lang="en-GB" sz="2400" b="1" dirty="0">
                <a:solidFill>
                  <a:schemeClr val="bg1"/>
                </a:solidFill>
                <a:latin typeface="Comic Sans MS" panose="030F0702030302020204" pitchFamily="66" charset="0"/>
              </a:rPr>
              <a:t>Reading and Phonics workshop Wednesday 17</a:t>
            </a:r>
            <a:r>
              <a:rPr lang="en-GB" sz="2400" b="1" baseline="30000" dirty="0">
                <a:solidFill>
                  <a:schemeClr val="bg1"/>
                </a:solidFill>
                <a:latin typeface="Comic Sans MS" panose="030F0702030302020204" pitchFamily="66" charset="0"/>
              </a:rPr>
              <a:t>th</a:t>
            </a:r>
            <a:r>
              <a:rPr lang="en-GB" sz="2400" b="1" dirty="0">
                <a:solidFill>
                  <a:schemeClr val="bg1"/>
                </a:solidFill>
                <a:latin typeface="Comic Sans MS" panose="030F0702030302020204" pitchFamily="66" charset="0"/>
              </a:rPr>
              <a:t> September 2:50-3:20</a:t>
            </a:r>
          </a:p>
          <a:p>
            <a:pPr marL="285750" indent="-285750" algn="just">
              <a:buFont typeface="Arial" panose="020B0604020202020204" pitchFamily="34" charset="0"/>
              <a:buChar char="•"/>
            </a:pPr>
            <a:endParaRPr lang="en-GB" sz="2400" b="1" dirty="0">
              <a:solidFill>
                <a:schemeClr val="bg1"/>
              </a:solidFill>
              <a:latin typeface="Comic Sans MS" panose="030F0702030302020204" pitchFamily="66" charset="0"/>
            </a:endParaRPr>
          </a:p>
          <a:p>
            <a:pPr marL="285750" indent="-285750" algn="just">
              <a:buFont typeface="Arial" panose="020B0604020202020204" pitchFamily="34" charset="0"/>
              <a:buChar char="•"/>
            </a:pPr>
            <a:r>
              <a:rPr lang="en-GB" sz="2400" b="1" dirty="0">
                <a:solidFill>
                  <a:schemeClr val="bg1"/>
                </a:solidFill>
                <a:latin typeface="Comic Sans MS" panose="030F0702030302020204" pitchFamily="66" charset="0"/>
              </a:rPr>
              <a:t>Please continue to use </a:t>
            </a:r>
            <a:r>
              <a:rPr lang="en-GB" sz="2400" b="1" dirty="0" err="1">
                <a:solidFill>
                  <a:schemeClr val="bg1"/>
                </a:solidFill>
                <a:latin typeface="Comic Sans MS" panose="030F0702030302020204" pitchFamily="66" charset="0"/>
              </a:rPr>
              <a:t>BoomReader</a:t>
            </a:r>
            <a:r>
              <a:rPr lang="en-GB" sz="2400" b="1" dirty="0">
                <a:solidFill>
                  <a:schemeClr val="bg1"/>
                </a:solidFill>
                <a:latin typeface="Comic Sans MS" panose="030F0702030302020204" pitchFamily="66" charset="0"/>
              </a:rPr>
              <a:t> to log  your home and school books</a:t>
            </a:r>
          </a:p>
          <a:p>
            <a:pPr marL="285750" indent="-285750" algn="just">
              <a:buFont typeface="Arial" panose="020B0604020202020204" pitchFamily="34" charset="0"/>
              <a:buChar char="•"/>
            </a:pPr>
            <a:endParaRPr lang="en-GB" sz="2400" b="1" dirty="0">
              <a:solidFill>
                <a:schemeClr val="bg1"/>
              </a:solidFill>
              <a:latin typeface="Comic Sans MS" panose="030F0702030302020204" pitchFamily="66" charset="0"/>
            </a:endParaRPr>
          </a:p>
          <a:p>
            <a:pPr marL="285750" indent="-285750" algn="just">
              <a:buFont typeface="Arial" panose="020B0604020202020204" pitchFamily="34" charset="0"/>
              <a:buChar char="•"/>
            </a:pPr>
            <a:r>
              <a:rPr lang="en-GB" sz="2400" b="1" dirty="0">
                <a:solidFill>
                  <a:schemeClr val="bg1"/>
                </a:solidFill>
                <a:latin typeface="Comic Sans MS" panose="030F0702030302020204" pitchFamily="66" charset="0"/>
                <a:ea typeface="Calibri Light"/>
                <a:cs typeface="Calibri Light"/>
              </a:rPr>
              <a:t>Reading folders and books to remain in book bags daily</a:t>
            </a:r>
          </a:p>
          <a:p>
            <a:pPr marL="285750" indent="-285750" algn="just">
              <a:buFont typeface="Arial" panose="020B0604020202020204" pitchFamily="34" charset="0"/>
              <a:buChar char="•"/>
            </a:pPr>
            <a:endParaRPr lang="en-GB" sz="2400" b="1" dirty="0">
              <a:solidFill>
                <a:schemeClr val="bg1"/>
              </a:solidFill>
              <a:latin typeface="Comic Sans MS" panose="030F0702030302020204" pitchFamily="66" charset="0"/>
              <a:ea typeface="Calibri Light"/>
              <a:cs typeface="Calibri Light"/>
            </a:endParaRPr>
          </a:p>
          <a:p>
            <a:pPr marL="285750" indent="-285750" algn="just">
              <a:buFont typeface="Arial" panose="020B0604020202020204" pitchFamily="34" charset="0"/>
              <a:buChar char="•"/>
            </a:pPr>
            <a:r>
              <a:rPr lang="en-GB" sz="2400" b="1" dirty="0">
                <a:solidFill>
                  <a:schemeClr val="bg1"/>
                </a:solidFill>
                <a:latin typeface="Comic Sans MS" panose="030F0702030302020204" pitchFamily="66" charset="0"/>
              </a:rPr>
              <a:t>Build a time into your daily routine to ensure that reading occurs regularly, aim for 5 minutes 5 times a week</a:t>
            </a:r>
            <a:endParaRPr lang="en-GB" sz="2400" b="1" dirty="0">
              <a:solidFill>
                <a:schemeClr val="bg1"/>
              </a:solidFill>
              <a:latin typeface="Comic Sans MS" panose="030F0702030302020204" pitchFamily="66" charset="0"/>
              <a:ea typeface="Calibri Light"/>
              <a:cs typeface="Calibri Light"/>
            </a:endParaRPr>
          </a:p>
          <a:p>
            <a:pPr marL="285750" indent="-285750">
              <a:buFont typeface="Arial" panose="020B0604020202020204" pitchFamily="34" charset="0"/>
              <a:buChar char="•"/>
            </a:pPr>
            <a:endParaRPr lang="en-GB" sz="2000" b="1" dirty="0">
              <a:solidFill>
                <a:schemeClr val="bg1"/>
              </a:solidFill>
            </a:endParaRPr>
          </a:p>
          <a:p>
            <a:endParaRPr lang="en-GB" sz="2000" b="1"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698864069"/>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44E3BB9A-3BF5-4BE4-90CF-48BFABC78514}"/>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FCC1EC7F0116242A9EFC2F8C9CC23DE" ma:contentTypeVersion="20" ma:contentTypeDescription="Create a new document." ma:contentTypeScope="" ma:versionID="22939947f1b4ff29adaad9ad0ad82cd6">
  <xsd:schema xmlns:xsd="http://www.w3.org/2001/XMLSchema" xmlns:xs="http://www.w3.org/2001/XMLSchema" xmlns:p="http://schemas.microsoft.com/office/2006/metadata/properties" xmlns:ns2="7586a559-7c5c-44c3-b4f3-3037de94dfef" xmlns:ns3="64083f2c-823e-45c2-8d87-748c8fae564c" targetNamespace="http://schemas.microsoft.com/office/2006/metadata/properties" ma:root="true" ma:fieldsID="09c662aad546f1794d926f52dfcb13c4" ns2:_="" ns3:_="">
    <xsd:import namespace="7586a559-7c5c-44c3-b4f3-3037de94dfef"/>
    <xsd:import namespace="64083f2c-823e-45c2-8d87-748c8fae564c"/>
    <xsd:element name="properties">
      <xsd:complexType>
        <xsd:sequence>
          <xsd:element name="documentManagement">
            <xsd:complexType>
              <xsd:all>
                <xsd:element ref="ns2:CloudMigratorOriginId" minOccurs="0"/>
                <xsd:element ref="ns2:FileHash" minOccurs="0"/>
                <xsd:element ref="ns2:CloudMigratorVersion" minOccurs="0"/>
                <xsd:element ref="ns2:UniqueSourceRef" minOccurs="0"/>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86a559-7c5c-44c3-b4f3-3037de94dfef" elementFormDefault="qualified">
    <xsd:import namespace="http://schemas.microsoft.com/office/2006/documentManagement/types"/>
    <xsd:import namespace="http://schemas.microsoft.com/office/infopath/2007/PartnerControls"/>
    <xsd:element name="CloudMigratorOriginId" ma:index="8" nillable="true" ma:displayName="CloudMigratorOriginId" ma:internalName="CloudMigratorOriginId">
      <xsd:simpleType>
        <xsd:restriction base="dms:Note">
          <xsd:maxLength value="255"/>
        </xsd:restriction>
      </xsd:simpleType>
    </xsd:element>
    <xsd:element name="FileHash" ma:index="9" nillable="true" ma:displayName="FileHash" ma:internalName="FileHash">
      <xsd:simpleType>
        <xsd:restriction base="dms:Note">
          <xsd:maxLength value="255"/>
        </xsd:restriction>
      </xsd:simpleType>
    </xsd:element>
    <xsd:element name="CloudMigratorVersion" ma:index="10" nillable="true" ma:displayName="CloudMigratorVersion" ma:internalName="CloudMigratorVersion">
      <xsd:simpleType>
        <xsd:restriction base="dms:Note">
          <xsd:maxLength value="255"/>
        </xsd:restriction>
      </xsd:simpleType>
    </xsd:element>
    <xsd:element name="UniqueSourceRef" ma:index="11" nillable="true" ma:displayName="UniqueSourceRef" ma:internalName="UniqueSourceRef">
      <xsd:simpleType>
        <xsd:restriction base="dms:Note">
          <xsd:maxLength value="255"/>
        </xsd:restriction>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e13ceac-f8ef-434f-8f10-897e86008fe8"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4" nillable="true" ma:displayName="Location" ma:description="" ma:indexed="true" ma:internalName="MediaServiceLocation" ma:readOnly="true">
      <xsd:simpleType>
        <xsd:restriction base="dms:Text"/>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4083f2c-823e-45c2-8d87-748c8fae564c"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e7cc91b-0fe3-4ca9-9f8f-46b2a5358693}" ma:internalName="TaxCatchAll" ma:showField="CatchAllData" ma:web="64083f2c-823e-45c2-8d87-748c8fae564c">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586a559-7c5c-44c3-b4f3-3037de94dfef">
      <Terms xmlns="http://schemas.microsoft.com/office/infopath/2007/PartnerControls"/>
    </lcf76f155ced4ddcb4097134ff3c332f>
    <CloudMigratorOriginId xmlns="7586a559-7c5c-44c3-b4f3-3037de94dfef" xsi:nil="true"/>
    <CloudMigratorVersion xmlns="7586a559-7c5c-44c3-b4f3-3037de94dfef" xsi:nil="true"/>
    <UniqueSourceRef xmlns="7586a559-7c5c-44c3-b4f3-3037de94dfef" xsi:nil="true"/>
    <FileHash xmlns="7586a559-7c5c-44c3-b4f3-3037de94dfef" xsi:nil="true"/>
    <TaxCatchAll xmlns="64083f2c-823e-45c2-8d87-748c8fae564c" xsi:nil="true"/>
  </documentManagement>
</p:properties>
</file>

<file path=customXml/itemProps1.xml><?xml version="1.0" encoding="utf-8"?>
<ds:datastoreItem xmlns:ds="http://schemas.openxmlformats.org/officeDocument/2006/customXml" ds:itemID="{3C8E00D1-8EA3-4E42-801D-0253E1EAFC21}">
  <ds:schemaRefs>
    <ds:schemaRef ds:uri="http://schemas.microsoft.com/sharepoint/v3/contenttype/forms"/>
  </ds:schemaRefs>
</ds:datastoreItem>
</file>

<file path=customXml/itemProps2.xml><?xml version="1.0" encoding="utf-8"?>
<ds:datastoreItem xmlns:ds="http://schemas.openxmlformats.org/officeDocument/2006/customXml" ds:itemID="{A7F2E142-C9B4-4D04-92B2-68B34C2D89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86a559-7c5c-44c3-b4f3-3037de94dfef"/>
    <ds:schemaRef ds:uri="64083f2c-823e-45c2-8d87-748c8fae56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9919F73-B6C2-4A43-95E2-833EC48925FE}">
  <ds:schemaRefs>
    <ds:schemaRef ds:uri="http://schemas.microsoft.com/office/2006/metadata/properties"/>
    <ds:schemaRef ds:uri="http://schemas.microsoft.com/office/infopath/2007/PartnerControls"/>
    <ds:schemaRef ds:uri="71af3243-3dd4-4a8d-8c0d-dd76da1f02a5"/>
    <ds:schemaRef ds:uri="7586a559-7c5c-44c3-b4f3-3037de94dfef"/>
    <ds:schemaRef ds:uri="64083f2c-823e-45c2-8d87-748c8fae564c"/>
  </ds:schemaRefs>
</ds:datastoreItem>
</file>

<file path=docProps/app.xml><?xml version="1.0" encoding="utf-8"?>
<Properties xmlns="http://schemas.openxmlformats.org/officeDocument/2006/extended-properties" xmlns:vt="http://schemas.openxmlformats.org/officeDocument/2006/docPropsVTypes">
  <Template>{E7CFA279-1469-4383-9910-8F5B481DBBE9}tf89338750_win32</Template>
  <TotalTime>7852</TotalTime>
  <Words>2167</Words>
  <Application>Microsoft Office PowerPoint</Application>
  <PresentationFormat>Widescreen</PresentationFormat>
  <Paragraphs>242</Paragraphs>
  <Slides>26</Slides>
  <Notes>23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AR CENA</vt:lpstr>
      <vt:lpstr>Arial</vt:lpstr>
      <vt:lpstr>Calibri</vt:lpstr>
      <vt:lpstr>Calibri Light</vt:lpstr>
      <vt:lpstr>Comic Sans MS</vt:lpstr>
      <vt:lpstr>Symbol</vt:lpstr>
      <vt:lpstr>Metropolitan</vt:lpstr>
      <vt:lpstr>Office Theme</vt:lpstr>
      <vt:lpstr>    Welcome to  Year 1</vt:lpstr>
      <vt:lpstr>PowerPoint Presentation</vt:lpstr>
      <vt:lpstr>Year 1 approach</vt:lpstr>
      <vt:lpstr>Year 1 approach</vt:lpstr>
      <vt:lpstr>Healthy Snacks</vt:lpstr>
      <vt:lpstr>Water and toilet</vt:lpstr>
      <vt:lpstr>Summer Activity Book </vt:lpstr>
      <vt:lpstr>Summer Activity Book </vt:lpstr>
      <vt:lpstr>Reading</vt:lpstr>
      <vt:lpstr>Reading</vt:lpstr>
      <vt:lpstr>NumBots</vt:lpstr>
      <vt:lpstr>Year 1 Phonics</vt:lpstr>
      <vt:lpstr>Phonics Screening Check PSC</vt:lpstr>
      <vt:lpstr>Home Learning</vt:lpstr>
      <vt:lpstr>Volunteers</vt:lpstr>
      <vt:lpstr>Class Page - https://www.digswell.herts.sch.uk/classes-1</vt:lpstr>
      <vt:lpstr>How can you help your child?</vt:lpstr>
      <vt:lpstr>How can you help your child?  All in your Summer Adventure Pack letter</vt:lpstr>
      <vt:lpstr>How can you help your child?</vt:lpstr>
      <vt:lpstr>How can you help your child?</vt:lpstr>
      <vt:lpstr>PowerPoint Presentation</vt:lpstr>
      <vt:lpstr>Punctuality</vt:lpstr>
      <vt:lpstr>Attendance</vt:lpstr>
      <vt:lpstr>Uniform</vt:lpstr>
      <vt:lpstr>P.E. </vt:lpstr>
      <vt:lpstr>Communication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1 at St. Johns’</dc:title>
  <dc:creator>Catherine Scott</dc:creator>
  <cp:lastModifiedBy>Catherine Scott</cp:lastModifiedBy>
  <cp:revision>62</cp:revision>
  <dcterms:created xsi:type="dcterms:W3CDTF">2024-09-09T11:29:36Z</dcterms:created>
  <dcterms:modified xsi:type="dcterms:W3CDTF">2025-07-24T09:45:53Z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0x010100DFCC1EC7F0116242A9EFC2F8C9CC23DE</vt:lpwstr>
  </property>
  <property fmtid="{D5CDD505-2E9C-101B-9397-08002B2CF9AE}" pid="3" name="MediaServiceImageTags">
    <vt:lpwstr/>
  </property>
</Properties>
</file>