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4"/>
    <p:sldMasterId id="2147483767" r:id="rId5"/>
  </p:sldMasterIdLst>
  <p:notesMasterIdLst>
    <p:notesMasterId r:id="rId29"/>
  </p:notesMasterIdLst>
  <p:handoutMasterIdLst>
    <p:handoutMasterId r:id="rId30"/>
  </p:handoutMasterIdLst>
  <p:sldIdLst>
    <p:sldId id="334" r:id="rId6"/>
    <p:sldId id="319" r:id="rId7"/>
    <p:sldId id="348" r:id="rId8"/>
    <p:sldId id="320" r:id="rId9"/>
    <p:sldId id="351" r:id="rId10"/>
    <p:sldId id="308" r:id="rId11"/>
    <p:sldId id="321" r:id="rId12"/>
    <p:sldId id="314" r:id="rId13"/>
    <p:sldId id="325" r:id="rId14"/>
    <p:sldId id="328" r:id="rId15"/>
    <p:sldId id="329" r:id="rId16"/>
    <p:sldId id="330" r:id="rId17"/>
    <p:sldId id="352" r:id="rId18"/>
    <p:sldId id="355" r:id="rId19"/>
    <p:sldId id="353" r:id="rId20"/>
    <p:sldId id="354" r:id="rId21"/>
    <p:sldId id="358" r:id="rId22"/>
    <p:sldId id="346" r:id="rId23"/>
    <p:sldId id="315" r:id="rId24"/>
    <p:sldId id="316" r:id="rId25"/>
    <p:sldId id="317" r:id="rId26"/>
    <p:sldId id="318" r:id="rId27"/>
    <p:sldId id="311" r:id="rId28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129CBD-7300-41E9-95F8-08B5A97BAACC}" v="1" dt="2026-07-09T22:14:06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4967" autoAdjust="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Scott" userId="e14a6578-2297-489d-974d-cb86eff011b8" providerId="ADAL" clId="{7877149A-AEC2-4234-A4BB-358C2C95C150}"/>
    <pc:docChg chg="delSld modSld">
      <pc:chgData name="Catherine Scott" userId="e14a6578-2297-489d-974d-cb86eff011b8" providerId="ADAL" clId="{7877149A-AEC2-4234-A4BB-358C2C95C150}" dt="2026-07-09T22:15:28.727" v="38" actId="20577"/>
      <pc:docMkLst>
        <pc:docMk/>
      </pc:docMkLst>
      <pc:sldChg chg="modSp mod">
        <pc:chgData name="Catherine Scott" userId="e14a6578-2297-489d-974d-cb86eff011b8" providerId="ADAL" clId="{7877149A-AEC2-4234-A4BB-358C2C95C150}" dt="2026-07-09T22:14:38.075" v="37" actId="20577"/>
        <pc:sldMkLst>
          <pc:docMk/>
          <pc:sldMk cId="2698864069" sldId="308"/>
        </pc:sldMkLst>
        <pc:spChg chg="mod">
          <ac:chgData name="Catherine Scott" userId="e14a6578-2297-489d-974d-cb86eff011b8" providerId="ADAL" clId="{7877149A-AEC2-4234-A4BB-358C2C95C150}" dt="2026-07-09T22:14:38.075" v="37" actId="20577"/>
          <ac:spMkLst>
            <pc:docMk/>
            <pc:sldMk cId="2698864069" sldId="308"/>
            <ac:spMk id="8" creationId="{47EECCAD-AFA6-3CE4-09BB-462064019C72}"/>
          </ac:spMkLst>
        </pc:spChg>
      </pc:sldChg>
      <pc:sldChg chg="del">
        <pc:chgData name="Catherine Scott" userId="e14a6578-2297-489d-974d-cb86eff011b8" providerId="ADAL" clId="{7877149A-AEC2-4234-A4BB-358C2C95C150}" dt="2026-06-30T21:46:58.898" v="5" actId="47"/>
        <pc:sldMkLst>
          <pc:docMk/>
          <pc:sldMk cId="3987833906" sldId="331"/>
        </pc:sldMkLst>
      </pc:sldChg>
      <pc:sldChg chg="del">
        <pc:chgData name="Catherine Scott" userId="e14a6578-2297-489d-974d-cb86eff011b8" providerId="ADAL" clId="{7877149A-AEC2-4234-A4BB-358C2C95C150}" dt="2026-06-30T21:45:31.337" v="1" actId="47"/>
        <pc:sldMkLst>
          <pc:docMk/>
          <pc:sldMk cId="550340185" sldId="333"/>
        </pc:sldMkLst>
      </pc:sldChg>
      <pc:sldChg chg="modSp mod">
        <pc:chgData name="Catherine Scott" userId="e14a6578-2297-489d-974d-cb86eff011b8" providerId="ADAL" clId="{7877149A-AEC2-4234-A4BB-358C2C95C150}" dt="2026-07-09T22:14:11.200" v="34" actId="6549"/>
        <pc:sldMkLst>
          <pc:docMk/>
          <pc:sldMk cId="2729278578" sldId="334"/>
        </pc:sldMkLst>
        <pc:spChg chg="mod">
          <ac:chgData name="Catherine Scott" userId="e14a6578-2297-489d-974d-cb86eff011b8" providerId="ADAL" clId="{7877149A-AEC2-4234-A4BB-358C2C95C150}" dt="2026-07-09T22:14:11.200" v="34" actId="6549"/>
          <ac:spMkLst>
            <pc:docMk/>
            <pc:sldMk cId="2729278578" sldId="334"/>
            <ac:spMk id="8" creationId="{47EECCAD-AFA6-3CE4-09BB-462064019C72}"/>
          </ac:spMkLst>
        </pc:spChg>
      </pc:sldChg>
      <pc:sldChg chg="del">
        <pc:chgData name="Catherine Scott" userId="e14a6578-2297-489d-974d-cb86eff011b8" providerId="ADAL" clId="{7877149A-AEC2-4234-A4BB-358C2C95C150}" dt="2026-06-30T21:45:00.096" v="0" actId="47"/>
        <pc:sldMkLst>
          <pc:docMk/>
          <pc:sldMk cId="1070338590" sldId="335"/>
        </pc:sldMkLst>
      </pc:sldChg>
      <pc:sldChg chg="del">
        <pc:chgData name="Catherine Scott" userId="e14a6578-2297-489d-974d-cb86eff011b8" providerId="ADAL" clId="{7877149A-AEC2-4234-A4BB-358C2C95C150}" dt="2026-06-30T21:46:48.556" v="3" actId="47"/>
        <pc:sldMkLst>
          <pc:docMk/>
          <pc:sldMk cId="2171712199" sldId="339"/>
        </pc:sldMkLst>
      </pc:sldChg>
      <pc:sldChg chg="del">
        <pc:chgData name="Catherine Scott" userId="e14a6578-2297-489d-974d-cb86eff011b8" providerId="ADAL" clId="{7877149A-AEC2-4234-A4BB-358C2C95C150}" dt="2026-06-30T21:47:16.115" v="6" actId="47"/>
        <pc:sldMkLst>
          <pc:docMk/>
          <pc:sldMk cId="2845136122" sldId="347"/>
        </pc:sldMkLst>
      </pc:sldChg>
      <pc:sldChg chg="del">
        <pc:chgData name="Catherine Scott" userId="e14a6578-2297-489d-974d-cb86eff011b8" providerId="ADAL" clId="{7877149A-AEC2-4234-A4BB-358C2C95C150}" dt="2026-06-30T21:46:51.064" v="4" actId="47"/>
        <pc:sldMkLst>
          <pc:docMk/>
          <pc:sldMk cId="2837740357" sldId="350"/>
        </pc:sldMkLst>
      </pc:sldChg>
      <pc:sldChg chg="modSp mod">
        <pc:chgData name="Catherine Scott" userId="e14a6578-2297-489d-974d-cb86eff011b8" providerId="ADAL" clId="{7877149A-AEC2-4234-A4BB-358C2C95C150}" dt="2026-07-09T22:15:28.727" v="38" actId="20577"/>
        <pc:sldMkLst>
          <pc:docMk/>
          <pc:sldMk cId="2444026628" sldId="354"/>
        </pc:sldMkLst>
        <pc:spChg chg="mod">
          <ac:chgData name="Catherine Scott" userId="e14a6578-2297-489d-974d-cb86eff011b8" providerId="ADAL" clId="{7877149A-AEC2-4234-A4BB-358C2C95C150}" dt="2026-07-09T22:15:28.727" v="38" actId="20577"/>
          <ac:spMkLst>
            <pc:docMk/>
            <pc:sldMk cId="2444026628" sldId="354"/>
            <ac:spMk id="8" creationId="{49064595-9FDA-C202-E8C9-F703BC13207D}"/>
          </ac:spMkLst>
        </pc:spChg>
      </pc:sldChg>
      <pc:sldChg chg="del">
        <pc:chgData name="Catherine Scott" userId="e14a6578-2297-489d-974d-cb86eff011b8" providerId="ADAL" clId="{7877149A-AEC2-4234-A4BB-358C2C95C150}" dt="2026-06-30T21:46:17.636" v="2" actId="47"/>
        <pc:sldMkLst>
          <pc:docMk/>
          <pc:sldMk cId="849911428" sldId="3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B86346-59A2-4282-9A64-05524C79D8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61D54C-AFC8-47F5-B030-A8ED60D088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6B27D-C1ED-4C55-9062-2279210E96ED}" type="datetime1">
              <a:rPr lang="en-GB" smtClean="0"/>
              <a:t>09/07/2026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D8396-DC49-433C-84C0-BD573781E5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DA06B3-9442-49D9-BE03-080DCCEA19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5AD26-F754-4E27-9D95-B069583ABB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08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1EAF8-BEF3-4EDD-99CF-6435314FE1C9}" type="datetime1">
              <a:rPr lang="en-GB" smtClean="0"/>
              <a:pPr/>
              <a:t>09/07/2026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939589-3E79-4C82-AA4A-FE78234FAA59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34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546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859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7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62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14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688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3055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87173-5A99-B84C-4239-C81A2CC6F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4023BE-418F-B90A-F594-C5B77ABD1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55AD94-A2E3-B91A-C085-B0CEFF214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5A2DE-A32C-9FEB-B233-26C8C39DA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742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588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57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606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64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4771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80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222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596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151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842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165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124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939589-3E79-4C82-AA4A-FE78234FAA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195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4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2861776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81008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rtlCol="0"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rtlCol="0" anchor="b"/>
          <a:lstStyle>
            <a:lvl1pPr>
              <a:defRPr sz="54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 rtlCol="0"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 rtlCol="0"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rtlCol="0"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 rtlCol="0"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rtlCol="0" anchor="b"/>
          <a:lstStyle>
            <a:lvl1pPr algn="l">
              <a:defRPr sz="5400" b="0" i="0" cap="none" baseline="0"/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rtlCol="0"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105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354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5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85827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953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569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500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867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4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007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22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03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Graphic 12">
            <a:extLst>
              <a:ext uri="{FF2B5EF4-FFF2-40B4-BE49-F238E27FC236}">
                <a16:creationId xmlns:a16="http://schemas.microsoft.com/office/drawing/2014/main" id="{4C760B3D-4AB8-EEC4-7D7F-42FD5A1949B2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434BEBFE-2344-931A-CFD5-6220AA7DD298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9" name="Graphic 15">
            <a:extLst>
              <a:ext uri="{FF2B5EF4-FFF2-40B4-BE49-F238E27FC236}">
                <a16:creationId xmlns:a16="http://schemas.microsoft.com/office/drawing/2014/main" id="{067F634B-E023-0CFA-8110-61FABE9C3E70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22">
            <a:extLst>
              <a:ext uri="{FF2B5EF4-FFF2-40B4-BE49-F238E27FC236}">
                <a16:creationId xmlns:a16="http://schemas.microsoft.com/office/drawing/2014/main" id="{8B4DA002-2D89-A7CE-F4AB-98D65D2246E1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1" name="Graphic 21">
            <a:extLst>
              <a:ext uri="{FF2B5EF4-FFF2-40B4-BE49-F238E27FC236}">
                <a16:creationId xmlns:a16="http://schemas.microsoft.com/office/drawing/2014/main" id="{7FCE2C4E-E3C3-27F1-83DD-C423B6A8AA37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23">
            <a:extLst>
              <a:ext uri="{FF2B5EF4-FFF2-40B4-BE49-F238E27FC236}">
                <a16:creationId xmlns:a16="http://schemas.microsoft.com/office/drawing/2014/main" id="{08FEC724-2EBC-AC7E-7403-B570A37B7411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78287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Graphic 15">
            <a:extLst>
              <a:ext uri="{FF2B5EF4-FFF2-40B4-BE49-F238E27FC236}">
                <a16:creationId xmlns:a16="http://schemas.microsoft.com/office/drawing/2014/main" id="{0A11FA65-0183-F632-13F2-586AED8A8E4D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9" name="Graphic 16">
            <a:extLst>
              <a:ext uri="{FF2B5EF4-FFF2-40B4-BE49-F238E27FC236}">
                <a16:creationId xmlns:a16="http://schemas.microsoft.com/office/drawing/2014/main" id="{A2182068-9235-08DD-5827-2BB712266E5F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14">
            <a:extLst>
              <a:ext uri="{FF2B5EF4-FFF2-40B4-BE49-F238E27FC236}">
                <a16:creationId xmlns:a16="http://schemas.microsoft.com/office/drawing/2014/main" id="{BE280330-B6B0-2B97-6F46-5A0D83EEEF20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4383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Graphic 15">
            <a:extLst>
              <a:ext uri="{FF2B5EF4-FFF2-40B4-BE49-F238E27FC236}">
                <a16:creationId xmlns:a16="http://schemas.microsoft.com/office/drawing/2014/main" id="{DA3416CA-EC4A-CF27-DCD1-16DE5E8537B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1" name="Graphic 16">
            <a:extLst>
              <a:ext uri="{FF2B5EF4-FFF2-40B4-BE49-F238E27FC236}">
                <a16:creationId xmlns:a16="http://schemas.microsoft.com/office/drawing/2014/main" id="{8DF7472E-6F40-013E-E7A1-BBA8F45A8792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14">
            <a:extLst>
              <a:ext uri="{FF2B5EF4-FFF2-40B4-BE49-F238E27FC236}">
                <a16:creationId xmlns:a16="http://schemas.microsoft.com/office/drawing/2014/main" id="{0DC664B8-6939-B005-A944-0828769F2964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4914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998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8586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0623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544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53563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17" r:id="rId12"/>
    <p:sldLayoutId id="2147483710" r:id="rId13"/>
    <p:sldLayoutId id="2147483713" r:id="rId14"/>
    <p:sldLayoutId id="2147483714" r:id="rId15"/>
    <p:sldLayoutId id="2147483715" r:id="rId16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582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24sqgVgwBO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4354" y="-129481"/>
            <a:ext cx="6437906" cy="887581"/>
          </a:xfrm>
        </p:spPr>
        <p:txBody>
          <a:bodyPr rtlCol="0"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🌟</a:t>
            </a:r>
            <a:r>
              <a:rPr lang="en-GB" sz="3600" b="1" cap="none" spc="400" dirty="0">
                <a:latin typeface="Comic Sans MS" panose="030F0702030302020204" pitchFamily="66" charset="0"/>
              </a:rPr>
              <a:t>Year 1 approach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621136" y="16765"/>
            <a:ext cx="1425090" cy="1482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-29517" y="802808"/>
            <a:ext cx="1207574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Short, engaging whole-class teaching sessions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🌱 A timetable closely aligned to Reception during Autumn 1 to support a smooth transition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🔤 Each day begins with Phonics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🤸 Regular movement breaks throughout the day to support concentration, regulation and readiness to learn (including jumping, singing, maths songs, the Daily Mile and Danny Go)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📈 The timetable gradually evolves throughout the year - Year 1 in July looks very different from Year 1 in September, as children become increasingly independent and ready for Key Stage 1 learning.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Children begin learning Spanish each week and families are invited into school most half terms to enjoy sharing the songs and language they have learned</a:t>
            </a:r>
          </a:p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We maintain a nurturing, play-informed approach, while gradually increasing children's independence, resilience and confidence</a:t>
            </a:r>
          </a:p>
        </p:txBody>
      </p:sp>
      <p:pic>
        <p:nvPicPr>
          <p:cNvPr id="2050" name="Picture 2" descr="spanish flag emoji from emojiterra.com">
            <a:extLst>
              <a:ext uri="{FF2B5EF4-FFF2-40B4-BE49-F238E27FC236}">
                <a16:creationId xmlns:a16="http://schemas.microsoft.com/office/drawing/2014/main" id="{915B672F-1DC4-0915-F486-402314BDB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" y="5016129"/>
            <a:ext cx="219248" cy="21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278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290" y="85300"/>
            <a:ext cx="9660835" cy="654824"/>
          </a:xfrm>
        </p:spPr>
        <p:txBody>
          <a:bodyPr rtlCol="0">
            <a:normAutofit/>
          </a:bodyPr>
          <a:lstStyle/>
          <a:p>
            <a:r>
              <a:rPr lang="en-GB" sz="3600" b="1" dirty="0"/>
              <a:t>🔤</a:t>
            </a:r>
            <a:r>
              <a:rPr lang="en-GB" sz="3600" b="1" cap="none" spc="400" dirty="0">
                <a:latin typeface="Comic Sans MS" panose="030F0702030302020204" pitchFamily="66" charset="0"/>
              </a:rPr>
              <a:t>Phonics Screening Check PSC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66852" y="185529"/>
            <a:ext cx="2173356" cy="22611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135988" y="1140084"/>
            <a:ext cx="94984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😊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DON'T STRESS!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Phonics Screening Check is a short, informal activity that most children really enjoy.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📅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Year 1 Phonics Screening Check takes place during the week of 14th–18th June 2027.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Please avoid booking holidays during this week.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⏱️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check takes just 5–15 minutes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is completed individually with me.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📖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assesses the phonics knowledge children have developed throughout Reception and Year 1.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🎯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purpose is to identify children who would benefit from additional phonics support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ensuring they receive the help they need to become confident readers.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prepare the children throughout the year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 by June they are familiar with the format and feel confident.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D8AC8F-6A90-93A7-4881-F980493FC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913" y="2853924"/>
            <a:ext cx="2340099" cy="331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8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8066" y="-62062"/>
            <a:ext cx="12643658" cy="669384"/>
          </a:xfrm>
        </p:spPr>
        <p:txBody>
          <a:bodyPr rtlCol="0">
            <a:normAutofit fontScale="90000"/>
          </a:bodyPr>
          <a:lstStyle/>
          <a:p>
            <a:r>
              <a:rPr lang="en-GB" sz="3600" b="1" dirty="0"/>
              <a:t>❤️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How You Can Help Your Child Thrive in Year 1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93952" y="744198"/>
            <a:ext cx="10603431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📚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together little and often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aim for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3–5 reads each week.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 your child's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Monster Phonics book 1–2 times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enjoy a variety of other books, comics, recipes, magazines or instructions together.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don't need to finish a whole book in one sitting!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💬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reading aloud to your child.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Books that are beyond their independent reading level expose them to richer vocabulary, more complex language and exciting new ideas, helping to develop comprehension and a lifelong love of reading.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🤖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Practise Numbots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just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minutes, 4 days a week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will help develop number fluency and confidence. Little and often really does make a difference!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💻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most of our class webpage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where you'll find phonics games, maths games, handwriting sheets, fine motor activities and lots of ideas for learning at home.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🔬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Developing Experts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together to discover exciting Science, Geography and History through videos, quizzes and interactive activities.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⭐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importantly...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celebrate your child's efforts, encourage their curiosity and enjoy learning together. A positive attitude towards reading and learning is one of the greatest gifts you can give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093C69-9383-2686-E6F8-E2B369974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7383" y="2545766"/>
            <a:ext cx="1400665" cy="1982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1D7AE-786A-4B8B-E2E8-880BF0441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7383" y="4590588"/>
            <a:ext cx="1429395" cy="20234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3671CA-88BA-BBC8-8EEE-4D52ECABE5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8693" y="573578"/>
            <a:ext cx="1349355" cy="191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60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792" y="0"/>
            <a:ext cx="9660835" cy="1026248"/>
          </a:xfrm>
        </p:spPr>
        <p:txBody>
          <a:bodyPr rtlCol="0"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🤝</a:t>
            </a:r>
            <a:r>
              <a:rPr lang="en-GB" sz="3600" b="1" dirty="0">
                <a:latin typeface="Comic Sans MS" panose="030F0702030302020204" pitchFamily="66" charset="0"/>
                <a:cs typeface="Arial" panose="020B0604020202020204" pitchFamily="34" charset="0"/>
              </a:rPr>
              <a:t>We Love Parent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Volunteers!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66852" y="655812"/>
            <a:ext cx="1721337" cy="17908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419190" y="1808708"/>
            <a:ext cx="113536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📖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 to hear readers are always welcome.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🛡️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DBS check will be required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are able to help on a regular basis.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time you can give is hugely appreciated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makes a real difference to our children.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🌍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 skill, language, hobby, profession or faith that you'd be willing to share?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We'd love to hear from you!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🔗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any community or business contacts?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so, we'd love to be put in touch to help enrich our curriculum and experiences for the children.</a:t>
            </a:r>
          </a:p>
        </p:txBody>
      </p:sp>
    </p:spTree>
    <p:extLst>
      <p:ext uri="{BB962C8B-B14F-4D97-AF65-F5344CB8AC3E}">
        <p14:creationId xmlns:p14="http://schemas.microsoft.com/office/powerpoint/2010/main" val="2711442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01" y="157723"/>
            <a:ext cx="12566433" cy="691317"/>
          </a:xfrm>
        </p:spPr>
        <p:txBody>
          <a:bodyPr rtlCol="0">
            <a:noAutofit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❤️ Helping Your Child Become Independent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50226" y="1266184"/>
            <a:ext cx="2173356" cy="22611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064595-9FDA-C202-E8C9-F703BC13207D}"/>
              </a:ext>
            </a:extLst>
          </p:cNvPr>
          <p:cNvSpPr txBox="1"/>
          <p:nvPr/>
        </p:nvSpPr>
        <p:spPr>
          <a:xfrm>
            <a:off x="127101" y="1206487"/>
            <a:ext cx="9449161" cy="4406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🏡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Everyday independence builds confidence, resilience and concentration.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 your child to: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👕 Get dressed independently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👟 Put on shoes and coat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👃 Blow their own nose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🧸 Tidy toys away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🍽️ Help set the table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🌦️ Make simple decisions (e.g. "Do I need my jumper?")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04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792" y="91221"/>
            <a:ext cx="9660835" cy="691317"/>
          </a:xfrm>
        </p:spPr>
        <p:txBody>
          <a:bodyPr rtlCol="0">
            <a:noAutofit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How can </a:t>
            </a:r>
            <a:r>
              <a:rPr lang="en-GB" sz="3600" b="1" cap="none" spc="400" dirty="0">
                <a:latin typeface="Comic Sans MS" panose="030F0702030302020204" pitchFamily="66" charset="0"/>
                <a:cs typeface="Arial" panose="020B0604020202020204" pitchFamily="34" charset="0"/>
              </a:rPr>
              <a:t>you</a:t>
            </a:r>
            <a:r>
              <a:rPr lang="en-GB" sz="3600" b="1" cap="none" spc="400" dirty="0">
                <a:latin typeface="Comic Sans MS" panose="030F0702030302020204" pitchFamily="66" charset="0"/>
              </a:rPr>
              <a:t> help your child?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66852" y="185529"/>
            <a:ext cx="2173356" cy="22611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064595-9FDA-C202-E8C9-F703BC13207D}"/>
              </a:ext>
            </a:extLst>
          </p:cNvPr>
          <p:cNvSpPr txBox="1"/>
          <p:nvPr/>
        </p:nvSpPr>
        <p:spPr>
          <a:xfrm>
            <a:off x="245889" y="699197"/>
            <a:ext cx="9520963" cy="576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✏️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hands = better handwriting</a:t>
            </a: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Try:</a:t>
            </a:r>
          </a:p>
          <a:p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🎨 Drawing and colouring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✂️ Cutting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🧱 Lego or Duplo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🟤 Playdough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🧵 Threading </a:t>
            </a: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🍌 Peeling fruit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75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792" y="257475"/>
            <a:ext cx="12699437" cy="691317"/>
          </a:xfrm>
        </p:spPr>
        <p:txBody>
          <a:bodyPr rtlCol="0">
            <a:noAutofit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📚The Biggest Difference You Can Make</a:t>
            </a:r>
            <a:br>
              <a:rPr lang="en-GB" sz="3600" b="1" cap="none" spc="400" dirty="0">
                <a:latin typeface="Comic Sans MS" panose="030F0702030302020204" pitchFamily="66" charset="0"/>
              </a:rPr>
            </a:br>
            <a:endParaRPr lang="en-GB" sz="18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84437" y="4036785"/>
            <a:ext cx="1762901" cy="18341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064595-9FDA-C202-E8C9-F703BC13207D}"/>
              </a:ext>
            </a:extLst>
          </p:cNvPr>
          <p:cNvSpPr txBox="1"/>
          <p:nvPr/>
        </p:nvSpPr>
        <p:spPr>
          <a:xfrm>
            <a:off x="144662" y="948792"/>
            <a:ext cx="11313622" cy="5884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📖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together every day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 minutes)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Keep reading books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above your child's reading level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develop vocabulary and comprehension.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📚 Visit the library regularly (Pink, Red and Yellow books are ideal.)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✍️ Encourage purposeful writing: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🛒 Shopping lists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💌 Postcards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🎂 Birthday cards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🍽️ Menus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🗺️ Treasure maps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💬 Talk, talk, talk!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 conversations build vocabulary, confidence and understanding</a:t>
            </a:r>
            <a:r>
              <a:rPr lang="en-GB" sz="2400" dirty="0"/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32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" y="83607"/>
            <a:ext cx="9660835" cy="691317"/>
          </a:xfrm>
        </p:spPr>
        <p:txBody>
          <a:bodyPr rtlCol="0">
            <a:noAutofit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🔢 Little and Often Wins!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02390" y="2892212"/>
            <a:ext cx="1827050" cy="19008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064595-9FDA-C202-E8C9-F703BC13207D}"/>
              </a:ext>
            </a:extLst>
          </p:cNvPr>
          <p:cNvSpPr txBox="1"/>
          <p:nvPr/>
        </p:nvSpPr>
        <p:spPr>
          <a:xfrm>
            <a:off x="162560" y="1033717"/>
            <a:ext cx="9054637" cy="4406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🤖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Numbots - 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⏰ 4 minutes 📅 4 times a week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💻 Explore together: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🧪 Developing Experts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🌐 Our Class Webpage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🎯 BBC Bitesize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⚡Top Marks -  Hit the Button - Maths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26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386490-DB45-C1CE-FF75-5623C4D8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B4A61-1EBB-F014-1A78-9940BD73A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" y="83607"/>
            <a:ext cx="9660835" cy="691317"/>
          </a:xfrm>
        </p:spPr>
        <p:txBody>
          <a:bodyPr rtlCol="0">
            <a:noAutofit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⭐ Our Top Three Priorities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469244-FDF5-51F1-CA6D-19C10A810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02390" y="121014"/>
            <a:ext cx="1827050" cy="19008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BE3318-6EF5-4C58-0D49-62F4E12551DA}"/>
              </a:ext>
            </a:extLst>
          </p:cNvPr>
          <p:cNvSpPr txBox="1"/>
          <p:nvPr/>
        </p:nvSpPr>
        <p:spPr>
          <a:xfrm>
            <a:off x="162560" y="1033717"/>
            <a:ext cx="9737898" cy="2560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🥇 📚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together every day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🥈 🤖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Numbots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 minutes, 4 times a week)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🥉 💬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talking!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Rich conversations develop vocabulary and support every area of learning.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31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F42DC8-CA00-5AE4-4A20-D4D69BF7E355}"/>
              </a:ext>
            </a:extLst>
          </p:cNvPr>
          <p:cNvSpPr txBox="1"/>
          <p:nvPr/>
        </p:nvSpPr>
        <p:spPr>
          <a:xfrm>
            <a:off x="-609878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3600" b="1" dirty="0"/>
              <a:t>📧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Communication Reminders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29108-4240-BE95-7ABE-65BDC6D91D65}"/>
              </a:ext>
            </a:extLst>
          </p:cNvPr>
          <p:cNvSpPr txBox="1"/>
          <p:nvPr/>
        </p:nvSpPr>
        <p:spPr>
          <a:xfrm>
            <a:off x="-3048" y="992732"/>
            <a:ext cx="1218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📞 </a:t>
            </a:r>
            <a:r>
              <a:rPr lang="en-GB" sz="2400" b="1" dirty="0"/>
              <a:t>Urgent messages</a:t>
            </a:r>
            <a:r>
              <a:rPr lang="en-GB" sz="2400" dirty="0"/>
              <a:t> should be communicated to the </a:t>
            </a:r>
            <a:r>
              <a:rPr lang="en-GB" sz="2400" b="1" dirty="0"/>
              <a:t>School Office</a:t>
            </a:r>
            <a:r>
              <a:rPr lang="en-GB" sz="2400" dirty="0"/>
              <a:t> by telephone or in person on the day. </a:t>
            </a:r>
          </a:p>
          <a:p>
            <a:endParaRPr lang="en-GB" sz="2400" dirty="0"/>
          </a:p>
          <a:p>
            <a:r>
              <a:rPr lang="en-GB" sz="2400" dirty="0"/>
              <a:t>📝 </a:t>
            </a:r>
            <a:r>
              <a:rPr lang="en-GB" sz="2400" b="1" dirty="0"/>
              <a:t>During the first two weeks</a:t>
            </a:r>
            <a:r>
              <a:rPr lang="en-GB" sz="2400" dirty="0"/>
              <a:t>, I'll be on the playground from </a:t>
            </a:r>
            <a:r>
              <a:rPr lang="en-GB" sz="2400" b="1" dirty="0"/>
              <a:t>8:30am</a:t>
            </a:r>
            <a:r>
              <a:rPr lang="en-GB" sz="2400" dirty="0"/>
              <a:t>, so please feel free to pass me a quick note or have a quick chat. </a:t>
            </a:r>
          </a:p>
          <a:p>
            <a:endParaRPr lang="en-GB" sz="2400" dirty="0"/>
          </a:p>
          <a:p>
            <a:r>
              <a:rPr lang="en-GB" sz="2400" dirty="0"/>
              <a:t>📩 </a:t>
            </a:r>
            <a:r>
              <a:rPr lang="en-GB" sz="2400" b="1" dirty="0"/>
              <a:t>Non-urgent messages</a:t>
            </a:r>
            <a:r>
              <a:rPr lang="en-GB" sz="2400" dirty="0"/>
              <a:t> should be emailed to the School Office: </a:t>
            </a:r>
            <a:r>
              <a:rPr lang="en-GB" sz="2400" b="1" dirty="0"/>
              <a:t>admin@digswell.herts.sch.uk</a:t>
            </a:r>
            <a:r>
              <a:rPr lang="en-GB" sz="2400" dirty="0"/>
              <a:t> </a:t>
            </a:r>
          </a:p>
          <a:p>
            <a:endParaRPr lang="en-GB" sz="2400" dirty="0"/>
          </a:p>
          <a:p>
            <a:r>
              <a:rPr lang="en-GB" sz="2400" dirty="0"/>
              <a:t>✉️ Please include the member of staff's name in the </a:t>
            </a:r>
            <a:r>
              <a:rPr lang="en-GB" sz="2400" b="1" dirty="0"/>
              <a:t>subject line</a:t>
            </a:r>
            <a:r>
              <a:rPr lang="en-GB" sz="2400" dirty="0"/>
              <a:t>, and your email will be forwarded. </a:t>
            </a:r>
          </a:p>
          <a:p>
            <a:pPr lvl="1"/>
            <a:endParaRPr lang="en-GB" sz="2400" dirty="0"/>
          </a:p>
          <a:p>
            <a:r>
              <a:rPr lang="en-GB" sz="2400" dirty="0"/>
              <a:t>🤝 </a:t>
            </a:r>
            <a:r>
              <a:rPr lang="en-GB" sz="2400" b="1" dirty="0"/>
              <a:t>To arrange a meeting with me</a:t>
            </a:r>
            <a:r>
              <a:rPr lang="en-GB" sz="2400" dirty="0"/>
              <a:t>, please contact the School Office by email.</a:t>
            </a:r>
          </a:p>
        </p:txBody>
      </p:sp>
    </p:spTree>
    <p:extLst>
      <p:ext uri="{BB962C8B-B14F-4D97-AF65-F5344CB8AC3E}">
        <p14:creationId xmlns:p14="http://schemas.microsoft.com/office/powerpoint/2010/main" val="2050650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94" y="32656"/>
            <a:ext cx="10892443" cy="840718"/>
          </a:xfrm>
        </p:spPr>
        <p:txBody>
          <a:bodyPr rtlCol="0"/>
          <a:lstStyle/>
          <a:p>
            <a:pPr rtl="0"/>
            <a:r>
              <a:rPr lang="en-GB" sz="5400" cap="none" spc="400" dirty="0">
                <a:latin typeface="Comic Sans MS" panose="030F0702030302020204" pitchFamily="66" charset="0"/>
              </a:rPr>
              <a:t>⏰ Arriving at School🏫 </a:t>
            </a:r>
            <a:endParaRPr lang="en-GB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777083" y="112381"/>
            <a:ext cx="1309623" cy="13625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-74815" y="793649"/>
            <a:ext cx="122668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🏫 Please arrive promptly for the start of the school day at 8:40am.</a:t>
            </a:r>
          </a:p>
          <a:p>
            <a:endParaRPr lang="en-GB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♟️Line up on the playground by the chess board – registers are taken at 8:40am.</a:t>
            </a:r>
          </a:p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🚪If you arrive after 8:40am, please enter via the School Office.</a:t>
            </a:r>
          </a:p>
          <a:p>
            <a:endParaRPr lang="en-GB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📝Children arriving after registration, but before 9:10am, will be signed into the Late Book and you will be asked to provide a reason for the lateness.</a:t>
            </a:r>
          </a:p>
          <a:p>
            <a:endParaRPr lang="en-GB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⏰The register closes at 9:10am. Children arriving after this time will be marked as absent for that session.</a:t>
            </a:r>
          </a:p>
          <a:p>
            <a:endParaRPr lang="en-GB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⭐ Arriving on time helps your child settle quickly, maximises learning time and supports a positive attendance record.</a:t>
            </a: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B0747-6D1A-3976-4FD8-E515F91470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91" t="25781" r="44348" b="22619"/>
          <a:stretch/>
        </p:blipFill>
        <p:spPr>
          <a:xfrm>
            <a:off x="4669021" y="4565360"/>
            <a:ext cx="6617817" cy="20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76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698" y="296331"/>
            <a:ext cx="7981068" cy="840718"/>
          </a:xfrm>
        </p:spPr>
        <p:txBody>
          <a:bodyPr rtlCol="0"/>
          <a:lstStyle/>
          <a:p>
            <a:r>
              <a:rPr lang="en-GB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🍎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Healthy Snacks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079931" y="123258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163228" y="1430873"/>
            <a:ext cx="1186554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🍎 School fruit provided daily and milk available (if ordered)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🥕 Healthy snacks may also be sent in (e.g. fruit, dried fruit, breadsticks, crackers or rice cakes)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🚫 No nuts or products labelled 'may contain nuts’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⏰ Rolling snack time in Autumn, moving to morning playtime later in the year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🍓 Children are welcome to have extra fruit if available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🥨 Afternoon snack donations are always appreciated (e.g. breadsticks, crackers or rice cakes)</a:t>
            </a:r>
            <a:endParaRPr lang="en-GB" sz="2400" b="1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pic>
        <p:nvPicPr>
          <p:cNvPr id="5" name="Picture 4" descr="Close-up of rows of produce in boxes: Roma tomatoes, string beans, jalapeños, plums">
            <a:extLst>
              <a:ext uri="{FF2B5EF4-FFF2-40B4-BE49-F238E27FC236}">
                <a16:creationId xmlns:a16="http://schemas.microsoft.com/office/drawing/2014/main" id="{92E038E5-A868-858E-F339-B9CB8BCC0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975" y="2617737"/>
            <a:ext cx="2484832" cy="147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37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5595" y="-98808"/>
            <a:ext cx="9344157" cy="840718"/>
          </a:xfrm>
        </p:spPr>
        <p:txBody>
          <a:bodyPr rtlCol="0"/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📅 Attendance Matters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392790" y="98648"/>
            <a:ext cx="1550944" cy="16136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0" y="621429"/>
            <a:ext cx="118545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🎒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ensure your child attends school every day unless they are unwell or injured.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🌴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Holidays during term time cannot be authorised.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📊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Attendance is monitored regularly.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your child's attendance becomes a concern, the school will contact you to offer support.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🤝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would like to discuss your child's attendance, please contact the School Office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arrange an appointment with: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👨‍🏫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Worton-Geer (Headteacher)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</a:t>
            </a:r>
          </a:p>
          <a:p>
            <a:pPr lvl="1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 de la Croix (Deputy Headteacher &amp; SENCO)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⭐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attendance helps children build confidence, maintain friendships and make the best possible progress.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27F82B-312C-37C6-DD53-A023D39E2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2186" y="4596938"/>
            <a:ext cx="7734300" cy="226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16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0083" y="0"/>
            <a:ext cx="6272784" cy="840718"/>
          </a:xfrm>
        </p:spPr>
        <p:txBody>
          <a:bodyPr rtlCol="0"/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👕 Uniform &amp; Clothing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43159" y="109728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72899" y="840718"/>
            <a:ext cx="967792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👕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ensure your child comes to school every day in the correct school uniform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including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plain black shoes or plain black trainers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☀️🌧️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Dress your child for the weather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(e.g. sun hats, raincoats and warm coats) –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Opal play takes place in all weathers.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🏷️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label every item of clothing.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🎀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 accessories should be plain black, navy, blue or match your child's natural hair colour.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They should be small and discreet and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hair should be tied back.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🎒 What to Bring Each Day</a:t>
            </a:r>
          </a:p>
          <a:p>
            <a:endParaRPr lang="en-GB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💧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named water bottle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📚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book bag with your child's Monster Phonics reading book inside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🧦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spare pair of socks and trousers in their bag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👢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Named wellies can be left at school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3FC38-F627-6869-C8A3-F21CD002E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0378" y="2319584"/>
            <a:ext cx="2576091" cy="400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56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9304" y="-39901"/>
            <a:ext cx="8902593" cy="840718"/>
          </a:xfrm>
        </p:spPr>
        <p:txBody>
          <a:bodyPr rtlCol="0"/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🏃‍♀️ Physical Education (P.E.) 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43159" y="109728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48305" y="1313910"/>
            <a:ext cx="9179184" cy="37240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2400" b="1" spc="400" dirty="0">
                <a:latin typeface="Comic Sans MS" panose="030F0702030302020204" pitchFamily="66" charset="0"/>
              </a:rPr>
              <a:t>🗓️</a:t>
            </a: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P.E. lessons take place on Tuesdays and Thursdays.</a:t>
            </a:r>
          </a:p>
          <a:p>
            <a:pPr algn="just"/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👕 Please ensure your child comes to school wearing their full P.E. kit on these days.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🏷️ Please name ALL items of clothing.</a:t>
            </a:r>
          </a:p>
          <a:p>
            <a:pPr algn="just"/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💎 No earrings should be worn on P.E. days.</a:t>
            </a:r>
          </a:p>
          <a:p>
            <a:pPr algn="just"/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80089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002" y="257695"/>
            <a:ext cx="9660835" cy="447006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❤️ We're a Team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1122380" y="66641"/>
            <a:ext cx="796914" cy="8291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185531" y="806141"/>
            <a:ext cx="1188195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Please come and speak to me whenever you need to – no problem is too small.</a:t>
            </a:r>
          </a:p>
          <a:p>
            <a:endParaRPr lang="en-GB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📧 If you can't catch me at the end of the day, please send an email via the School Office. We can arrange a phone call, Zoom or Teams meeting if that's easier around work commitments.</a:t>
            </a:r>
          </a:p>
          <a:p>
            <a:endParaRPr lang="en-GB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👨‍👩‍👧‍👦 I'm a parent too, with three children (my youngest is in Year 4), so I understand the joys and challenges that family life can bring.</a:t>
            </a:r>
          </a:p>
          <a:p>
            <a:endParaRPr lang="en-GB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🤝 I'm here to support not just your child, but your whole family.</a:t>
            </a:r>
          </a:p>
          <a:p>
            <a:endParaRPr lang="en-GB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800" b="1" spc="400" dirty="0">
                <a:latin typeface="Comic Sans MS" panose="030F0702030302020204" pitchFamily="66" charset="0"/>
              </a:rPr>
              <a:t>❤️ </a:t>
            </a:r>
            <a:r>
              <a:rPr lang="en-GB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We achieve the very best outcomes when we work together.</a:t>
            </a:r>
          </a:p>
        </p:txBody>
      </p:sp>
    </p:spTree>
    <p:extLst>
      <p:ext uri="{BB962C8B-B14F-4D97-AF65-F5344CB8AC3E}">
        <p14:creationId xmlns:p14="http://schemas.microsoft.com/office/powerpoint/2010/main" val="18822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9722" y="257406"/>
            <a:ext cx="10076904" cy="601659"/>
          </a:xfrm>
        </p:spPr>
        <p:txBody>
          <a:bodyPr rtlCol="0"/>
          <a:lstStyle/>
          <a:p>
            <a:pPr rtl="0"/>
            <a:r>
              <a:rPr lang="en-GB" sz="3600" b="1" cap="none" spc="400" dirty="0">
                <a:latin typeface="Comic Sans MS" panose="030F0702030302020204" pitchFamily="66" charset="0"/>
              </a:rPr>
              <a:t>Water and toilet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674087" y="214566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0" y="1503565"/>
            <a:ext cx="11551140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💧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Drinks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💦 Water bottles are accessible throughout the day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🥤 Large bottles with straws are recommended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🚫 Water only – no squash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⏰ Children are encouraged to drink regularly, especially after playtimes and lunchtime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Drinking during whole-class teaching is discouraged where possible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🚻 Toileting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🚻 Children are encouraged to use the toilet at playtimes, lunchtimes and during independent learning or transition times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We discourage toilet trips during whole-class teaching where possible </a:t>
            </a: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However, we would never refuse a child who genuinely needs to go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497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959" y="321486"/>
            <a:ext cx="6272784" cy="840718"/>
          </a:xfrm>
        </p:spPr>
        <p:txBody>
          <a:bodyPr rtlCol="0"/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</a:t>
            </a:r>
            <a:r>
              <a:rPr lang="en-GB" sz="3600" b="1" cap="none" spc="400" dirty="0">
                <a:latin typeface="Comic Sans MS" panose="030F0702030302020204" pitchFamily="66" charset="0"/>
              </a:rPr>
              <a:t>Behaviour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43159" y="109728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445308" y="1375112"/>
            <a:ext cx="85033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😊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Everyone in our school community has the right to learn, be happy and feel safe.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steps of behaviour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(from our Behaviour Policy, available on the school website):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1️⃣ Raise the child's awareness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2️⃣ Reminder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3️⃣ Further reminder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4️⃣ 🤔 Reflection time in class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5️⃣ 👥 Reflection time in Phase Leader's class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6️⃣ 👔 Reflection time with the Deputy Headteacher</a:t>
            </a:r>
            <a:b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7️⃣ 🏫 Reflection time with the Headteacher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⏸️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NOT take away parts of break times or lunchtimes unless it reaches Stage 6.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15890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3209" y="77194"/>
            <a:ext cx="7879059" cy="840718"/>
          </a:xfrm>
        </p:spPr>
        <p:txBody>
          <a:bodyPr rtlCol="0"/>
          <a:lstStyle/>
          <a:p>
            <a:r>
              <a:rPr lang="en-GB" sz="3600" b="1" dirty="0"/>
              <a:t>☀️</a:t>
            </a:r>
            <a:r>
              <a:rPr lang="en-GB" sz="3600" b="1" cap="none" spc="400" dirty="0">
                <a:latin typeface="Comic Sans MS" panose="030F0702030302020204" pitchFamily="66" charset="0"/>
              </a:rPr>
              <a:t>Summer Activity </a:t>
            </a:r>
            <a:r>
              <a:rPr lang="en-GB" sz="3600" b="1" spc="400" dirty="0">
                <a:latin typeface="Comic Sans MS" panose="030F0702030302020204" pitchFamily="66" charset="0"/>
              </a:rPr>
              <a:t>Pack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243159" y="109728"/>
            <a:ext cx="1948841" cy="2027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237490" y="938049"/>
            <a:ext cx="95091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☀️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summer holidays bring lots of opportunities for fun and learning together!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🌱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your child maintain the fantastic skills they developed in Reception.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🗺️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our Summer Holiday Adventure Pack together.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📅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fun activity each week to: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✋ Strengthen finger muscles for writing </a:t>
            </a:r>
          </a:p>
          <a:p>
            <a:pPr lvl="1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🤸 Encourage independence</a:t>
            </a:r>
          </a:p>
          <a:p>
            <a:pPr lvl="1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🧠 Develop concentration and focus </a:t>
            </a:r>
          </a:p>
          <a:p>
            <a:pPr lvl="1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✏️ Recap Reception learning</a:t>
            </a:r>
          </a:p>
          <a:p>
            <a:pPr lvl="1"/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🏆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 completed activities by 10th September to receive a certificate in Celebration Assembly.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❤️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Completely voluntary – adapt activities, miss some out and enjoy them at your own pace. Every child will be rewarded for taking part!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79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3246" y="31660"/>
            <a:ext cx="9660835" cy="721326"/>
          </a:xfrm>
        </p:spPr>
        <p:txBody>
          <a:bodyPr rtlCol="0"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📚</a:t>
            </a:r>
            <a:r>
              <a:rPr lang="en-GB" sz="3600" cap="none" spc="400" dirty="0">
                <a:latin typeface="Comic Sans MS" panose="030F0702030302020204" pitchFamily="66" charset="0"/>
              </a:rPr>
              <a:t>Reading</a:t>
            </a:r>
            <a:endParaRPr lang="en-GB" sz="3600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931813" y="31660"/>
            <a:ext cx="1197195" cy="1082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0" y="729112"/>
            <a:ext cx="11530411" cy="62170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📖 Reading assessment completed during the first week and a </a:t>
            </a:r>
          </a:p>
          <a:p>
            <a:pPr algn="just"/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  new reading book sent home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👩‍🏫Reading &amp; Phonics Workshop – Wednesday 16th September at 8:50am or 2:50pm (School Hall)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📱Please continue to use </a:t>
            </a:r>
            <a:r>
              <a:rPr lang="en-GB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BoomReader</a:t>
            </a: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to log home reading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🎒 Reading folder and reading book to be brought to school every day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🕒 Build reading into your daily routine – aim for 5–10 minutes, 3–5 times each week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GB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⭐ Little and often is best! Just 5 minutes of regular reading has a huge impact on children's confidence, fluency and enjoyment of reading</a:t>
            </a:r>
            <a:endParaRPr lang="en-GB" sz="2000" b="1" dirty="0">
              <a:solidFill>
                <a:schemeClr val="bg1"/>
              </a:solidFill>
            </a:endParaRPr>
          </a:p>
          <a:p>
            <a:endParaRPr lang="en-GB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864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1911" y="16976"/>
            <a:ext cx="9660835" cy="662694"/>
          </a:xfrm>
        </p:spPr>
        <p:txBody>
          <a:bodyPr rtlCol="0"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📚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Reading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754171" y="62570"/>
            <a:ext cx="1364942" cy="14200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72887" y="865562"/>
            <a:ext cx="11797060" cy="72315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📖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 your child's reading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books from home or your local library </a:t>
            </a:r>
            <a:r>
              <a:rPr lang="en-GB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(look for </a:t>
            </a:r>
            <a:r>
              <a:rPr lang="en-GB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Pink, Red </a:t>
            </a:r>
          </a:p>
          <a:p>
            <a:r>
              <a:rPr lang="en-GB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Yellow</a:t>
            </a:r>
            <a:r>
              <a:rPr lang="en-GB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book bands)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also, recipes, comics, magazines, leaflets, non-fiction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children read in a guided reading group with me once a week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while the remaining children complete a handwriting session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📚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 in the year, children will begin bringing home two reading books each week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🔤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child will have read their Monster Phonics book at least once in school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 they should be able to read it with increasing accuracy and confidence at home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🗂️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practise the Monster Phonics words and sounds sent home today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💻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our class webpage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phonics games, handwriting sheets and additional home learning resources 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⭐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Remember: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Re-reading a familiar book builds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fluency, confidence and expression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—it's just as important as reading a new book!</a:t>
            </a: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/>
              <a:t>❤️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reading aloud to your child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Books that are beyond their independent reading level expose them to richer vocabulary, more complex language and exciting new ideas.</a:t>
            </a:r>
            <a:endParaRPr lang="en-GB" kern="100" dirty="0">
              <a:solidFill>
                <a:schemeClr val="bg1"/>
              </a:solidFill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kern="1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ea typeface="Calibri Light" panose="020F0302020204030204"/>
              <a:cs typeface="Calibri Light" panose="020F03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ea typeface="Calibri Light" panose="020F0302020204030204"/>
              <a:cs typeface="Calibri Light" panose="020F0302020204030204"/>
            </a:endParaRPr>
          </a:p>
          <a:p>
            <a:endParaRPr lang="en-GB" dirty="0">
              <a:ea typeface="Calibri Light" panose="020F0302020204030204"/>
              <a:cs typeface="Calibri Light" panose="020F03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1021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17" y="185529"/>
            <a:ext cx="9660835" cy="1026248"/>
          </a:xfrm>
        </p:spPr>
        <p:txBody>
          <a:bodyPr rtlCol="0"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🔢</a:t>
            </a:r>
            <a:r>
              <a:rPr lang="en-GB" sz="3600" b="1" cap="none" spc="400" dirty="0" err="1">
                <a:latin typeface="Comic Sans MS" panose="030F0702030302020204" pitchFamily="66" charset="0"/>
              </a:rPr>
              <a:t>NumBots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10347698" y="89659"/>
            <a:ext cx="1738285" cy="18085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106017" y="1898178"/>
            <a:ext cx="1163453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🤖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Numbots is our online maths platform, helping children develop confidence with subitizing, addition, subtraction and number fluency.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🧠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number skills are the building blocks for all future maths learning.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Numbots develops number recognition, number bonds and mental calculation skills.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⏰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Little and often is best!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 recommend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minutes, 4 days a week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(including during the summer holidays) to build fluency and confidence.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⭐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practise makes a huge difference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helps children access Year 1 maths with greater confidence.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903AF343-B40D-190B-F35F-A74F6D3FAA6A}"/>
              </a:ext>
            </a:extLst>
          </p:cNvPr>
          <p:cNvSpPr txBox="1"/>
          <p:nvPr/>
        </p:nvSpPr>
        <p:spPr>
          <a:xfrm>
            <a:off x="3952461" y="624587"/>
            <a:ext cx="6208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Introduction video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65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2512" y="108064"/>
            <a:ext cx="9660835" cy="688075"/>
          </a:xfrm>
        </p:spPr>
        <p:txBody>
          <a:bodyPr rtlCol="0">
            <a:normAutofit/>
          </a:bodyPr>
          <a:lstStyle/>
          <a:p>
            <a:r>
              <a:rPr lang="en-GB" sz="3600" b="1" dirty="0"/>
              <a:t>🔤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Year 1 Phonics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66852" y="185529"/>
            <a:ext cx="2173356" cy="22611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251792" y="1679759"/>
            <a:ext cx="9723481" cy="4462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🧡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phonics lessons using Monster Phonics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👩‍🏫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&amp; Phonics Workshop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Wednesday 16th September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8:50am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2:50pm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(School Hall)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📅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1 &amp; 2 Phonics Screening Workshop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Wednesday 20th January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8:50am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💻 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Practise at home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using the phonics games on our class webpage and the Monster Phonics website </a:t>
            </a: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0519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44E3BB9A-3BF5-4BE4-90CF-48BFABC78514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C1EC7F0116242A9EFC2F8C9CC23DE" ma:contentTypeVersion="20" ma:contentTypeDescription="Create a new document." ma:contentTypeScope="" ma:versionID="e0c0a147b8741cc8d691db1ee3e7face">
  <xsd:schema xmlns:xsd="http://www.w3.org/2001/XMLSchema" xmlns:xs="http://www.w3.org/2001/XMLSchema" xmlns:p="http://schemas.microsoft.com/office/2006/metadata/properties" xmlns:ns2="7586a559-7c5c-44c3-b4f3-3037de94dfef" xmlns:ns3="64083f2c-823e-45c2-8d87-748c8fae564c" targetNamespace="http://schemas.microsoft.com/office/2006/metadata/properties" ma:root="true" ma:fieldsID="6064a8e31b1b72ed22d5258e4fc9a49b" ns2:_="" ns3:_="">
    <xsd:import namespace="7586a559-7c5c-44c3-b4f3-3037de94dfef"/>
    <xsd:import namespace="64083f2c-823e-45c2-8d87-748c8fae564c"/>
    <xsd:element name="properties">
      <xsd:complexType>
        <xsd:sequence>
          <xsd:element name="documentManagement">
            <xsd:complexType>
              <xsd:all>
                <xsd:element ref="ns2:CloudMigratorOriginId" minOccurs="0"/>
                <xsd:element ref="ns2:FileHash" minOccurs="0"/>
                <xsd:element ref="ns2:CloudMigratorVersion" minOccurs="0"/>
                <xsd:element ref="ns2:UniqueSourceRef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6a559-7c5c-44c3-b4f3-3037de94dfef" elementFormDefault="qualified">
    <xsd:import namespace="http://schemas.microsoft.com/office/2006/documentManagement/types"/>
    <xsd:import namespace="http://schemas.microsoft.com/office/infopath/2007/PartnerControls"/>
    <xsd:element name="CloudMigratorOriginId" ma:index="8" nillable="true" ma:displayName="CloudMigratorOriginId" ma:internalName="CloudMigratorOriginId">
      <xsd:simpleType>
        <xsd:restriction base="dms:Note">
          <xsd:maxLength value="255"/>
        </xsd:restriction>
      </xsd:simpleType>
    </xsd:element>
    <xsd:element name="FileHash" ma:index="9" nillable="true" ma:displayName="FileHash" ma:internalName="FileHash">
      <xsd:simpleType>
        <xsd:restriction base="dms:Note">
          <xsd:maxLength value="255"/>
        </xsd:restriction>
      </xsd:simpleType>
    </xsd:element>
    <xsd:element name="CloudMigratorVersion" ma:index="10" nillable="true" ma:displayName="CloudMigratorVersion" ma:internalName="CloudMigratorVersion">
      <xsd:simpleType>
        <xsd:restriction base="dms:Note">
          <xsd:maxLength value="255"/>
        </xsd:restriction>
      </xsd:simpleType>
    </xsd:element>
    <xsd:element name="UniqueSourceRef" ma:index="11" nillable="true" ma:displayName="UniqueSourceRef" ma:internalName="UniqueSourceRef">
      <xsd:simpleType>
        <xsd:restriction base="dms:Note">
          <xsd:maxLength value="255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e13ceac-f8ef-434f-8f10-897e86008f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083f2c-823e-45c2-8d87-748c8fae564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e7cc91b-0fe3-4ca9-9f8f-46b2a5358693}" ma:internalName="TaxCatchAll" ma:showField="CatchAllData" ma:web="64083f2c-823e-45c2-8d87-748c8fae56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86a559-7c5c-44c3-b4f3-3037de94dfef">
      <Terms xmlns="http://schemas.microsoft.com/office/infopath/2007/PartnerControls"/>
    </lcf76f155ced4ddcb4097134ff3c332f>
    <CloudMigratorOriginId xmlns="7586a559-7c5c-44c3-b4f3-3037de94dfef" xsi:nil="true"/>
    <CloudMigratorVersion xmlns="7586a559-7c5c-44c3-b4f3-3037de94dfef" xsi:nil="true"/>
    <UniqueSourceRef xmlns="7586a559-7c5c-44c3-b4f3-3037de94dfef" xsi:nil="true"/>
    <FileHash xmlns="7586a559-7c5c-44c3-b4f3-3037de94dfef" xsi:nil="true"/>
    <TaxCatchAll xmlns="64083f2c-823e-45c2-8d87-748c8fae564c" xsi:nil="true"/>
  </documentManagement>
</p:properties>
</file>

<file path=customXml/itemProps1.xml><?xml version="1.0" encoding="utf-8"?>
<ds:datastoreItem xmlns:ds="http://schemas.openxmlformats.org/officeDocument/2006/customXml" ds:itemID="{A864B9FD-F6B9-4645-B5B6-5AD046B93A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86a559-7c5c-44c3-b4f3-3037de94dfef"/>
    <ds:schemaRef ds:uri="64083f2c-823e-45c2-8d87-748c8fae56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7586a559-7c5c-44c3-b4f3-3037de94dfef"/>
    <ds:schemaRef ds:uri="64083f2c-823e-45c2-8d87-748c8fae564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{E7CFA279-1469-4383-9910-8F5B481DBBE9}tf89338750_win32</Template>
  <TotalTime>10884</TotalTime>
  <Words>2385</Words>
  <Application>Microsoft Office PowerPoint</Application>
  <PresentationFormat>Widescreen</PresentationFormat>
  <Paragraphs>290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Symbol</vt:lpstr>
      <vt:lpstr>Metropolitan</vt:lpstr>
      <vt:lpstr>Office Theme</vt:lpstr>
      <vt:lpstr>🌟Year 1 approach</vt:lpstr>
      <vt:lpstr>🍎 Healthy Snacks</vt:lpstr>
      <vt:lpstr>Water and toilet</vt:lpstr>
      <vt:lpstr>❤️Behaviour</vt:lpstr>
      <vt:lpstr>☀️Summer Activity Pack</vt:lpstr>
      <vt:lpstr>📚Reading</vt:lpstr>
      <vt:lpstr>📚 Reading</vt:lpstr>
      <vt:lpstr>🔢NumBots</vt:lpstr>
      <vt:lpstr>🔤 Year 1 Phonics</vt:lpstr>
      <vt:lpstr>🔤Phonics Screening Check PSC</vt:lpstr>
      <vt:lpstr>❤️ How You Can Help Your Child Thrive in Year 1</vt:lpstr>
      <vt:lpstr>🤝We Love Parent Volunteers!</vt:lpstr>
      <vt:lpstr>❤️ Helping Your Child Become Independent</vt:lpstr>
      <vt:lpstr>How can you help your child?</vt:lpstr>
      <vt:lpstr>📚The Biggest Difference You Can Make </vt:lpstr>
      <vt:lpstr>🔢 Little and Often Wins!</vt:lpstr>
      <vt:lpstr>⭐ Our Top Three Priorities</vt:lpstr>
      <vt:lpstr>PowerPoint Presentation</vt:lpstr>
      <vt:lpstr>⏰ Arriving at School🏫 </vt:lpstr>
      <vt:lpstr>📅 Attendance Matters</vt:lpstr>
      <vt:lpstr>👕 Uniform &amp; Clothing</vt:lpstr>
      <vt:lpstr>🏃‍♀️ Physical Education (P.E.) </vt:lpstr>
      <vt:lpstr>❤️ We're a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 at St. Johns’</dc:title>
  <dc:creator>Catherine Scott</dc:creator>
  <cp:lastModifiedBy>Catherine Scott</cp:lastModifiedBy>
  <cp:revision>62</cp:revision>
  <dcterms:created xsi:type="dcterms:W3CDTF">2024-09-09T11:29:36Z</dcterms:created>
  <dcterms:modified xsi:type="dcterms:W3CDTF">2026-07-09T22:15:37Z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0x010100DFCC1EC7F0116242A9EFC2F8C9CC23DE</vt:lpwstr>
  </property>
  <property fmtid="{D5CDD505-2E9C-101B-9397-08002B2CF9AE}" pid="3" name="MediaServiceImageTags">
    <vt:lpwstr/>
  </property>
</Properties>
</file>