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5" r:id="rId4"/>
    <p:sldMasterId id="2147483767" r:id="rId5"/>
    <p:sldMasterId id="2147483779" r:id="rId6"/>
  </p:sldMasterIdLst>
  <p:notesMasterIdLst>
    <p:notesMasterId r:id="rId32"/>
  </p:notesMasterIdLst>
  <p:handoutMasterIdLst>
    <p:handoutMasterId r:id="rId33"/>
  </p:handoutMasterIdLst>
  <p:sldIdLst>
    <p:sldId id="335" r:id="rId7"/>
    <p:sldId id="339" r:id="rId8"/>
    <p:sldId id="319" r:id="rId9"/>
    <p:sldId id="348" r:id="rId10"/>
    <p:sldId id="320" r:id="rId11"/>
    <p:sldId id="346" r:id="rId12"/>
    <p:sldId id="315" r:id="rId13"/>
    <p:sldId id="316" r:id="rId14"/>
    <p:sldId id="317" r:id="rId15"/>
    <p:sldId id="359" r:id="rId16"/>
    <p:sldId id="257" r:id="rId17"/>
    <p:sldId id="258" r:id="rId18"/>
    <p:sldId id="256" r:id="rId19"/>
    <p:sldId id="334" r:id="rId20"/>
    <p:sldId id="308" r:id="rId21"/>
    <p:sldId id="321" r:id="rId22"/>
    <p:sldId id="314" r:id="rId23"/>
    <p:sldId id="360" r:id="rId24"/>
    <p:sldId id="325" r:id="rId25"/>
    <p:sldId id="330" r:id="rId26"/>
    <p:sldId id="353" r:id="rId27"/>
    <p:sldId id="331" r:id="rId28"/>
    <p:sldId id="311" r:id="rId29"/>
    <p:sldId id="347" r:id="rId30"/>
    <p:sldId id="333" r:id="rId31"/>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E03591-4159-4DFE-A126-BE067A074C5C}" v="2" dt="2026-09-11T12:51:28.2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4967" autoAdjust="0"/>
  </p:normalViewPr>
  <p:slideViewPr>
    <p:cSldViewPr snapToGrid="0">
      <p:cViewPr varScale="1">
        <p:scale>
          <a:sx n="74" d="100"/>
          <a:sy n="74" d="100"/>
        </p:scale>
        <p:origin x="376" y="72"/>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79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5/10/relationships/revisionInfo" Target="revisionInfo.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loe Coleman" userId="0e955ff4-4e8c-4642-b968-3c06225b1bc4" providerId="ADAL" clId="{2DE9CF61-A2D1-41AD-8653-3840307482ED}"/>
    <pc:docChg chg="undo custSel addSld delSld modSld">
      <pc:chgData name="Chloe Coleman" userId="0e955ff4-4e8c-4642-b968-3c06225b1bc4" providerId="ADAL" clId="{2DE9CF61-A2D1-41AD-8653-3840307482ED}" dt="2026-09-11T12:51:28.146" v="187" actId="20577"/>
      <pc:docMkLst>
        <pc:docMk/>
      </pc:docMkLst>
      <pc:sldChg chg="modSp mod">
        <pc:chgData name="Chloe Coleman" userId="0e955ff4-4e8c-4642-b968-3c06225b1bc4" providerId="ADAL" clId="{2DE9CF61-A2D1-41AD-8653-3840307482ED}" dt="2026-09-11T12:07:24.649" v="12" actId="20577"/>
        <pc:sldMkLst>
          <pc:docMk/>
          <pc:sldMk cId="2698864069" sldId="308"/>
        </pc:sldMkLst>
        <pc:spChg chg="mod">
          <ac:chgData name="Chloe Coleman" userId="0e955ff4-4e8c-4642-b968-3c06225b1bc4" providerId="ADAL" clId="{2DE9CF61-A2D1-41AD-8653-3840307482ED}" dt="2026-09-11T12:07:24.649" v="12" actId="20577"/>
          <ac:spMkLst>
            <pc:docMk/>
            <pc:sldMk cId="2698864069" sldId="308"/>
            <ac:spMk id="8" creationId="{47EECCAD-AFA6-3CE4-09BB-462064019C72}"/>
          </ac:spMkLst>
        </pc:spChg>
      </pc:sldChg>
      <pc:sldChg chg="modSp mod">
        <pc:chgData name="Chloe Coleman" userId="0e955ff4-4e8c-4642-b968-3c06225b1bc4" providerId="ADAL" clId="{2DE9CF61-A2D1-41AD-8653-3840307482ED}" dt="2026-09-11T12:05:29.389" v="2" actId="20577"/>
        <pc:sldMkLst>
          <pc:docMk/>
          <pc:sldMk cId="3674076865" sldId="315"/>
        </pc:sldMkLst>
        <pc:spChg chg="mod">
          <ac:chgData name="Chloe Coleman" userId="0e955ff4-4e8c-4642-b968-3c06225b1bc4" providerId="ADAL" clId="{2DE9CF61-A2D1-41AD-8653-3840307482ED}" dt="2026-09-11T12:05:29.389" v="2" actId="20577"/>
          <ac:spMkLst>
            <pc:docMk/>
            <pc:sldMk cId="3674076865" sldId="315"/>
            <ac:spMk id="8" creationId="{47EECCAD-AFA6-3CE4-09BB-462064019C72}"/>
          </ac:spMkLst>
        </pc:spChg>
      </pc:sldChg>
      <pc:sldChg chg="modSp mod">
        <pc:chgData name="Chloe Coleman" userId="0e955ff4-4e8c-4642-b968-3c06225b1bc4" providerId="ADAL" clId="{2DE9CF61-A2D1-41AD-8653-3840307482ED}" dt="2026-09-11T12:07:45.492" v="14" actId="1076"/>
        <pc:sldMkLst>
          <pc:docMk/>
          <pc:sldMk cId="1410218480" sldId="321"/>
        </pc:sldMkLst>
        <pc:spChg chg="mod">
          <ac:chgData name="Chloe Coleman" userId="0e955ff4-4e8c-4642-b968-3c06225b1bc4" providerId="ADAL" clId="{2DE9CF61-A2D1-41AD-8653-3840307482ED}" dt="2026-09-11T12:07:45.492" v="14" actId="1076"/>
          <ac:spMkLst>
            <pc:docMk/>
            <pc:sldMk cId="1410218480" sldId="321"/>
            <ac:spMk id="8" creationId="{47EECCAD-AFA6-3CE4-09BB-462064019C72}"/>
          </ac:spMkLst>
        </pc:spChg>
      </pc:sldChg>
      <pc:sldChg chg="modSp mod">
        <pc:chgData name="Chloe Coleman" userId="0e955ff4-4e8c-4642-b968-3c06225b1bc4" providerId="ADAL" clId="{2DE9CF61-A2D1-41AD-8653-3840307482ED}" dt="2026-09-11T12:51:28.146" v="187" actId="20577"/>
        <pc:sldMkLst>
          <pc:docMk/>
          <pc:sldMk cId="3987833906" sldId="331"/>
        </pc:sldMkLst>
        <pc:spChg chg="mod">
          <ac:chgData name="Chloe Coleman" userId="0e955ff4-4e8c-4642-b968-3c06225b1bc4" providerId="ADAL" clId="{2DE9CF61-A2D1-41AD-8653-3840307482ED}" dt="2026-09-11T12:51:28.146" v="187" actId="20577"/>
          <ac:spMkLst>
            <pc:docMk/>
            <pc:sldMk cId="3987833906" sldId="331"/>
            <ac:spMk id="2" creationId="{C3A9968B-2619-4F71-AB00-4C493E120805}"/>
          </ac:spMkLst>
        </pc:spChg>
      </pc:sldChg>
      <pc:sldChg chg="modSp mod">
        <pc:chgData name="Chloe Coleman" userId="0e955ff4-4e8c-4642-b968-3c06225b1bc4" providerId="ADAL" clId="{2DE9CF61-A2D1-41AD-8653-3840307482ED}" dt="2026-09-11T12:06:57.547" v="5" actId="1076"/>
        <pc:sldMkLst>
          <pc:docMk/>
          <pc:sldMk cId="2729278578" sldId="334"/>
        </pc:sldMkLst>
        <pc:spChg chg="mod">
          <ac:chgData name="Chloe Coleman" userId="0e955ff4-4e8c-4642-b968-3c06225b1bc4" providerId="ADAL" clId="{2DE9CF61-A2D1-41AD-8653-3840307482ED}" dt="2026-09-11T12:06:57.547" v="5" actId="1076"/>
          <ac:spMkLst>
            <pc:docMk/>
            <pc:sldMk cId="2729278578" sldId="334"/>
            <ac:spMk id="8" creationId="{47EECCAD-AFA6-3CE4-09BB-462064019C72}"/>
          </ac:spMkLst>
        </pc:spChg>
      </pc:sldChg>
      <pc:sldChg chg="modSp mod">
        <pc:chgData name="Chloe Coleman" userId="0e955ff4-4e8c-4642-b968-3c06225b1bc4" providerId="ADAL" clId="{2DE9CF61-A2D1-41AD-8653-3840307482ED}" dt="2026-09-11T12:05:14.074" v="1" actId="20577"/>
        <pc:sldMkLst>
          <pc:docMk/>
          <pc:sldMk cId="2050650405" sldId="346"/>
        </pc:sldMkLst>
        <pc:spChg chg="mod">
          <ac:chgData name="Chloe Coleman" userId="0e955ff4-4e8c-4642-b968-3c06225b1bc4" providerId="ADAL" clId="{2DE9CF61-A2D1-41AD-8653-3840307482ED}" dt="2026-09-11T12:05:14.074" v="1" actId="20577"/>
          <ac:spMkLst>
            <pc:docMk/>
            <pc:sldMk cId="2050650405" sldId="346"/>
            <ac:spMk id="4" creationId="{3FA29108-4240-BE95-7ABE-65BDC6D91D65}"/>
          </ac:spMkLst>
        </pc:spChg>
      </pc:sldChg>
      <pc:sldChg chg="modSp mod">
        <pc:chgData name="Chloe Coleman" userId="0e955ff4-4e8c-4642-b968-3c06225b1bc4" providerId="ADAL" clId="{2DE9CF61-A2D1-41AD-8653-3840307482ED}" dt="2026-09-11T12:04:37.587" v="0" actId="20577"/>
        <pc:sldMkLst>
          <pc:docMk/>
          <pc:sldMk cId="3344977229" sldId="348"/>
        </pc:sldMkLst>
        <pc:spChg chg="mod">
          <ac:chgData name="Chloe Coleman" userId="0e955ff4-4e8c-4642-b968-3c06225b1bc4" providerId="ADAL" clId="{2DE9CF61-A2D1-41AD-8653-3840307482ED}" dt="2026-09-11T12:04:37.587" v="0" actId="20577"/>
          <ac:spMkLst>
            <pc:docMk/>
            <pc:sldMk cId="3344977229" sldId="348"/>
            <ac:spMk id="8" creationId="{47EECCAD-AFA6-3CE4-09BB-462064019C72}"/>
          </ac:spMkLst>
        </pc:spChg>
      </pc:sldChg>
      <pc:sldChg chg="addSp modSp mod">
        <pc:chgData name="Chloe Coleman" userId="0e955ff4-4e8c-4642-b968-3c06225b1bc4" providerId="ADAL" clId="{2DE9CF61-A2D1-41AD-8653-3840307482ED}" dt="2026-09-11T12:08:41.695" v="20" actId="1076"/>
        <pc:sldMkLst>
          <pc:docMk/>
          <pc:sldMk cId="1178530964" sldId="360"/>
        </pc:sldMkLst>
        <pc:picChg chg="add mod">
          <ac:chgData name="Chloe Coleman" userId="0e955ff4-4e8c-4642-b968-3c06225b1bc4" providerId="ADAL" clId="{2DE9CF61-A2D1-41AD-8653-3840307482ED}" dt="2026-09-11T12:08:41.695" v="20" actId="1076"/>
          <ac:picMkLst>
            <pc:docMk/>
            <pc:sldMk cId="1178530964" sldId="360"/>
            <ac:picMk id="3" creationId="{DB01CCA5-336B-FD21-8A0D-5980A4930816}"/>
          </ac:picMkLst>
        </pc:picChg>
      </pc:sldChg>
      <pc:sldChg chg="addSp delSp modSp new del mod setBg addAnim delAnim">
        <pc:chgData name="Chloe Coleman" userId="0e955ff4-4e8c-4642-b968-3c06225b1bc4" providerId="ADAL" clId="{2DE9CF61-A2D1-41AD-8653-3840307482ED}" dt="2026-09-11T12:11:54.012" v="186" actId="47"/>
        <pc:sldMkLst>
          <pc:docMk/>
          <pc:sldMk cId="822550222" sldId="361"/>
        </pc:sldMkLst>
        <pc:spChg chg="mod">
          <ac:chgData name="Chloe Coleman" userId="0e955ff4-4e8c-4642-b968-3c06225b1bc4" providerId="ADAL" clId="{2DE9CF61-A2D1-41AD-8653-3840307482ED}" dt="2026-09-11T12:10:53.170" v="106" actId="26606"/>
          <ac:spMkLst>
            <pc:docMk/>
            <pc:sldMk cId="822550222" sldId="361"/>
            <ac:spMk id="2" creationId="{3151332D-C9BA-E6FA-0BAC-7FE5CBF1122F}"/>
          </ac:spMkLst>
        </pc:spChg>
        <pc:spChg chg="add mod">
          <ac:chgData name="Chloe Coleman" userId="0e955ff4-4e8c-4642-b968-3c06225b1bc4" providerId="ADAL" clId="{2DE9CF61-A2D1-41AD-8653-3840307482ED}" dt="2026-09-11T12:10:53.170" v="106" actId="26606"/>
          <ac:spMkLst>
            <pc:docMk/>
            <pc:sldMk cId="822550222" sldId="361"/>
            <ac:spMk id="4" creationId="{47145683-E5FC-21A4-ED02-F5885B5AB690}"/>
          </ac:spMkLst>
        </pc:spChg>
        <pc:spChg chg="add mod">
          <ac:chgData name="Chloe Coleman" userId="0e955ff4-4e8c-4642-b968-3c06225b1bc4" providerId="ADAL" clId="{2DE9CF61-A2D1-41AD-8653-3840307482ED}" dt="2026-09-11T12:11:11.395" v="135" actId="20577"/>
          <ac:spMkLst>
            <pc:docMk/>
            <pc:sldMk cId="822550222" sldId="361"/>
            <ac:spMk id="7" creationId="{7A961555-F472-AD97-3F92-3087A7E1E6A9}"/>
          </ac:spMkLst>
        </pc:spChg>
        <pc:spChg chg="add del">
          <ac:chgData name="Chloe Coleman" userId="0e955ff4-4e8c-4642-b968-3c06225b1bc4" providerId="ADAL" clId="{2DE9CF61-A2D1-41AD-8653-3840307482ED}" dt="2026-09-11T12:10:53.170" v="106" actId="26606"/>
          <ac:spMkLst>
            <pc:docMk/>
            <pc:sldMk cId="822550222" sldId="361"/>
            <ac:spMk id="10" creationId="{A2D9EAEB-6FE5-4778-88CC-0DA89720F472}"/>
          </ac:spMkLst>
        </pc:spChg>
        <pc:spChg chg="add mod">
          <ac:chgData name="Chloe Coleman" userId="0e955ff4-4e8c-4642-b968-3c06225b1bc4" providerId="ADAL" clId="{2DE9CF61-A2D1-41AD-8653-3840307482ED}" dt="2026-09-11T12:11:47.697" v="185" actId="20577"/>
          <ac:spMkLst>
            <pc:docMk/>
            <pc:sldMk cId="822550222" sldId="361"/>
            <ac:spMk id="11" creationId="{545E75FB-06B4-492E-EB62-914AA9A05744}"/>
          </ac:spMkLst>
        </pc:spChg>
        <pc:spChg chg="add del">
          <ac:chgData name="Chloe Coleman" userId="0e955ff4-4e8c-4642-b968-3c06225b1bc4" providerId="ADAL" clId="{2DE9CF61-A2D1-41AD-8653-3840307482ED}" dt="2026-09-11T12:10:53.170" v="106" actId="26606"/>
          <ac:spMkLst>
            <pc:docMk/>
            <pc:sldMk cId="822550222" sldId="361"/>
            <ac:spMk id="12" creationId="{86BC928F-266E-426A-B433-A14A20DB1B03}"/>
          </ac:spMkLst>
        </pc:spChg>
        <pc:spChg chg="add del">
          <ac:chgData name="Chloe Coleman" userId="0e955ff4-4e8c-4642-b968-3c06225b1bc4" providerId="ADAL" clId="{2DE9CF61-A2D1-41AD-8653-3840307482ED}" dt="2026-09-11T12:10:53.170" v="106" actId="26606"/>
          <ac:spMkLst>
            <pc:docMk/>
            <pc:sldMk cId="822550222" sldId="361"/>
            <ac:spMk id="14" creationId="{949B1CC7-A74C-4D22-B65C-FC1B94CE76EC}"/>
          </ac:spMkLst>
        </pc:spChg>
        <pc:picChg chg="add mod ord">
          <ac:chgData name="Chloe Coleman" userId="0e955ff4-4e8c-4642-b968-3c06225b1bc4" providerId="ADAL" clId="{2DE9CF61-A2D1-41AD-8653-3840307482ED}" dt="2026-09-11T12:10:53.170" v="106" actId="26606"/>
          <ac:picMkLst>
            <pc:docMk/>
            <pc:sldMk cId="822550222" sldId="361"/>
            <ac:picMk id="3" creationId="{3AA6B5B3-0D5A-BD97-C76B-4D0A3B08401C}"/>
          </ac:picMkLst>
        </pc:picChg>
        <pc:picChg chg="add mod">
          <ac:chgData name="Chloe Coleman" userId="0e955ff4-4e8c-4642-b968-3c06225b1bc4" providerId="ADAL" clId="{2DE9CF61-A2D1-41AD-8653-3840307482ED}" dt="2026-09-11T12:10:59.598" v="108" actId="1076"/>
          <ac:picMkLst>
            <pc:docMk/>
            <pc:sldMk cId="822550222" sldId="361"/>
            <ac:picMk id="5" creationId="{913A6EAA-310D-183E-2E38-CE5C8BECFC42}"/>
          </ac:picMkLst>
        </pc:picChg>
        <pc:picChg chg="add mod">
          <ac:chgData name="Chloe Coleman" userId="0e955ff4-4e8c-4642-b968-3c06225b1bc4" providerId="ADAL" clId="{2DE9CF61-A2D1-41AD-8653-3840307482ED}" dt="2026-09-11T12:11:27.703" v="139" actId="1076"/>
          <ac:picMkLst>
            <pc:docMk/>
            <pc:sldMk cId="822550222" sldId="361"/>
            <ac:picMk id="8" creationId="{B076AE75-6FB2-13A9-947E-4F19304CAEA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B86346-59A2-4282-9A64-05524C79D8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161D54C-AFC8-47F5-B030-A8ED60D0880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36B27D-C1ED-4C55-9062-2279210E96ED}" type="datetime1">
              <a:rPr lang="en-GB" smtClean="0"/>
              <a:t>11/09/2026</a:t>
            </a:fld>
            <a:endParaRPr lang="en-GB" dirty="0"/>
          </a:p>
        </p:txBody>
      </p:sp>
      <p:sp>
        <p:nvSpPr>
          <p:cNvPr id="4" name="Footer Placeholder 3">
            <a:extLst>
              <a:ext uri="{FF2B5EF4-FFF2-40B4-BE49-F238E27FC236}">
                <a16:creationId xmlns:a16="http://schemas.microsoft.com/office/drawing/2014/main" id="{B43D8396-DC49-433C-84C0-BD573781E57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CDA06B3-9442-49D9-BE03-080DCCEA199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C5AD26-F754-4E27-9D95-B069583ABB63}" type="slidenum">
              <a:rPr lang="en-GB" smtClean="0"/>
              <a:t>‹#›</a:t>
            </a:fld>
            <a:endParaRPr lang="en-GB"/>
          </a:p>
        </p:txBody>
      </p:sp>
    </p:spTree>
    <p:extLst>
      <p:ext uri="{BB962C8B-B14F-4D97-AF65-F5344CB8AC3E}">
        <p14:creationId xmlns:p14="http://schemas.microsoft.com/office/powerpoint/2010/main" val="4122084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61EAF8-BEF3-4EDD-99CF-6435314FE1C9}" type="datetime1">
              <a:rPr lang="en-GB" smtClean="0"/>
              <a:pPr/>
              <a:t>11/09/2026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5939589-3E79-4C82-AA4A-FE78234FAA59}" type="slidenum">
              <a:rPr lang="en-GB" noProof="0" smtClean="0"/>
              <a:t>‹#›</a:t>
            </a:fld>
            <a:endParaRPr lang="en-GB" noProof="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3</a:t>
            </a:fld>
            <a:endParaRPr lang="en-GB"/>
          </a:p>
        </p:txBody>
      </p:sp>
    </p:spTree>
    <p:extLst>
      <p:ext uri="{BB962C8B-B14F-4D97-AF65-F5344CB8AC3E}">
        <p14:creationId xmlns:p14="http://schemas.microsoft.com/office/powerpoint/2010/main" val="1217760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4</a:t>
            </a:fld>
            <a:endParaRPr lang="en-GB"/>
          </a:p>
        </p:txBody>
      </p:sp>
    </p:spTree>
    <p:extLst>
      <p:ext uri="{BB962C8B-B14F-4D97-AF65-F5344CB8AC3E}">
        <p14:creationId xmlns:p14="http://schemas.microsoft.com/office/powerpoint/2010/main" val="4217222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5</a:t>
            </a:fld>
            <a:endParaRPr lang="en-GB"/>
          </a:p>
        </p:txBody>
      </p:sp>
    </p:spTree>
    <p:extLst>
      <p:ext uri="{BB962C8B-B14F-4D97-AF65-F5344CB8AC3E}">
        <p14:creationId xmlns:p14="http://schemas.microsoft.com/office/powerpoint/2010/main" val="4112596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7</a:t>
            </a:fld>
            <a:endParaRPr lang="en-GB"/>
          </a:p>
        </p:txBody>
      </p:sp>
    </p:spTree>
    <p:extLst>
      <p:ext uri="{BB962C8B-B14F-4D97-AF65-F5344CB8AC3E}">
        <p14:creationId xmlns:p14="http://schemas.microsoft.com/office/powerpoint/2010/main" val="4018588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8</a:t>
            </a:fld>
            <a:endParaRPr lang="en-GB"/>
          </a:p>
        </p:txBody>
      </p:sp>
    </p:spTree>
    <p:extLst>
      <p:ext uri="{BB962C8B-B14F-4D97-AF65-F5344CB8AC3E}">
        <p14:creationId xmlns:p14="http://schemas.microsoft.com/office/powerpoint/2010/main" val="1828570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9</a:t>
            </a:fld>
            <a:endParaRPr lang="en-GB"/>
          </a:p>
        </p:txBody>
      </p:sp>
    </p:spTree>
    <p:extLst>
      <p:ext uri="{BB962C8B-B14F-4D97-AF65-F5344CB8AC3E}">
        <p14:creationId xmlns:p14="http://schemas.microsoft.com/office/powerpoint/2010/main" val="2018064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14</a:t>
            </a:fld>
            <a:endParaRPr lang="en-GB"/>
          </a:p>
        </p:txBody>
      </p:sp>
    </p:spTree>
    <p:extLst>
      <p:ext uri="{BB962C8B-B14F-4D97-AF65-F5344CB8AC3E}">
        <p14:creationId xmlns:p14="http://schemas.microsoft.com/office/powerpoint/2010/main" val="1299434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15</a:t>
            </a:fld>
            <a:endParaRPr lang="en-GB"/>
          </a:p>
        </p:txBody>
      </p:sp>
    </p:spTree>
    <p:extLst>
      <p:ext uri="{BB962C8B-B14F-4D97-AF65-F5344CB8AC3E}">
        <p14:creationId xmlns:p14="http://schemas.microsoft.com/office/powerpoint/2010/main" val="2611842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16</a:t>
            </a:fld>
            <a:endParaRPr lang="en-GB"/>
          </a:p>
        </p:txBody>
      </p:sp>
    </p:spTree>
    <p:extLst>
      <p:ext uri="{BB962C8B-B14F-4D97-AF65-F5344CB8AC3E}">
        <p14:creationId xmlns:p14="http://schemas.microsoft.com/office/powerpoint/2010/main" val="1081165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17</a:t>
            </a:fld>
            <a:endParaRPr lang="en-GB"/>
          </a:p>
        </p:txBody>
      </p:sp>
    </p:spTree>
    <p:extLst>
      <p:ext uri="{BB962C8B-B14F-4D97-AF65-F5344CB8AC3E}">
        <p14:creationId xmlns:p14="http://schemas.microsoft.com/office/powerpoint/2010/main" val="4155124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6AB68-06E5-59F2-155F-C717A2320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C0654-7516-4F22-13FB-BEA61B826A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A10D6B-D8DA-A096-EF7B-6EA8E9C6C6F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AC8D8E0-D9EA-BCFD-7496-6D9164812E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939589-3E79-4C82-AA4A-FE78234FAA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9908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19</a:t>
            </a:fld>
            <a:endParaRPr lang="en-GB"/>
          </a:p>
        </p:txBody>
      </p:sp>
    </p:spTree>
    <p:extLst>
      <p:ext uri="{BB962C8B-B14F-4D97-AF65-F5344CB8AC3E}">
        <p14:creationId xmlns:p14="http://schemas.microsoft.com/office/powerpoint/2010/main" val="1662195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20</a:t>
            </a:fld>
            <a:endParaRPr lang="en-GB"/>
          </a:p>
        </p:txBody>
      </p:sp>
    </p:spTree>
    <p:extLst>
      <p:ext uri="{BB962C8B-B14F-4D97-AF65-F5344CB8AC3E}">
        <p14:creationId xmlns:p14="http://schemas.microsoft.com/office/powerpoint/2010/main" val="1690687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21</a:t>
            </a:fld>
            <a:endParaRPr lang="en-GB"/>
          </a:p>
        </p:txBody>
      </p:sp>
    </p:spTree>
    <p:extLst>
      <p:ext uri="{BB962C8B-B14F-4D97-AF65-F5344CB8AC3E}">
        <p14:creationId xmlns:p14="http://schemas.microsoft.com/office/powerpoint/2010/main" val="2875688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22</a:t>
            </a:fld>
            <a:endParaRPr lang="en-GB"/>
          </a:p>
        </p:txBody>
      </p:sp>
    </p:spTree>
    <p:extLst>
      <p:ext uri="{BB962C8B-B14F-4D97-AF65-F5344CB8AC3E}">
        <p14:creationId xmlns:p14="http://schemas.microsoft.com/office/powerpoint/2010/main" val="2384198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23</a:t>
            </a:fld>
            <a:endParaRPr lang="en-GB"/>
          </a:p>
        </p:txBody>
      </p:sp>
    </p:spTree>
    <p:extLst>
      <p:ext uri="{BB962C8B-B14F-4D97-AF65-F5344CB8AC3E}">
        <p14:creationId xmlns:p14="http://schemas.microsoft.com/office/powerpoint/2010/main" val="2292580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5939589-3E79-4C82-AA4A-FE78234FAA59}" type="slidenum">
              <a:rPr lang="en-GB" smtClean="0"/>
              <a:t>25</a:t>
            </a:fld>
            <a:endParaRPr lang="en-GB"/>
          </a:p>
        </p:txBody>
      </p:sp>
    </p:spTree>
    <p:extLst>
      <p:ext uri="{BB962C8B-B14F-4D97-AF65-F5344CB8AC3E}">
        <p14:creationId xmlns:p14="http://schemas.microsoft.com/office/powerpoint/2010/main" val="2461227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9/11/2026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38345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rtl="0"/>
            <a:fld id="{D8DA9DAA-006C-4F4B-980E-E3DF019B24E2}" type="slidenum">
              <a:rPr lang="en-GB" noProof="0" smtClean="0"/>
              <a:t>‹#›</a:t>
            </a:fld>
            <a:endParaRPr lang="en-GB" noProof="0"/>
          </a:p>
        </p:txBody>
      </p:sp>
    </p:spTree>
    <p:extLst>
      <p:ext uri="{BB962C8B-B14F-4D97-AF65-F5344CB8AC3E}">
        <p14:creationId xmlns:p14="http://schemas.microsoft.com/office/powerpoint/2010/main" val="1585827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7" name="Graphic 12">
            <a:extLst>
              <a:ext uri="{FF2B5EF4-FFF2-40B4-BE49-F238E27FC236}">
                <a16:creationId xmlns:a16="http://schemas.microsoft.com/office/drawing/2014/main" id="{4C760B3D-4AB8-EEC4-7D7F-42FD5A1949B2}"/>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pPr rtl="0"/>
            <a:endParaRPr lang="en-GB" noProof="0"/>
          </a:p>
        </p:txBody>
      </p:sp>
      <p:sp>
        <p:nvSpPr>
          <p:cNvPr id="8" name="Graphic 13">
            <a:extLst>
              <a:ext uri="{FF2B5EF4-FFF2-40B4-BE49-F238E27FC236}">
                <a16:creationId xmlns:a16="http://schemas.microsoft.com/office/drawing/2014/main" id="{434BEBFE-2344-931A-CFD5-6220AA7DD298}"/>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pPr rtl="0"/>
            <a:endParaRPr lang="en-GB" noProof="0"/>
          </a:p>
        </p:txBody>
      </p:sp>
      <p:sp>
        <p:nvSpPr>
          <p:cNvPr id="9" name="Graphic 15">
            <a:extLst>
              <a:ext uri="{FF2B5EF4-FFF2-40B4-BE49-F238E27FC236}">
                <a16:creationId xmlns:a16="http://schemas.microsoft.com/office/drawing/2014/main" id="{067F634B-E023-0CFA-8110-61FABE9C3E70}"/>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pPr rtl="0"/>
            <a:endParaRPr lang="en-GB" noProof="0"/>
          </a:p>
        </p:txBody>
      </p:sp>
      <p:sp>
        <p:nvSpPr>
          <p:cNvPr id="10" name="Graphic 22">
            <a:extLst>
              <a:ext uri="{FF2B5EF4-FFF2-40B4-BE49-F238E27FC236}">
                <a16:creationId xmlns:a16="http://schemas.microsoft.com/office/drawing/2014/main" id="{8B4DA002-2D89-A7CE-F4AB-98D65D2246E1}"/>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pPr rtl="0"/>
            <a:endParaRPr lang="en-GB" noProof="0"/>
          </a:p>
        </p:txBody>
      </p:sp>
      <p:sp>
        <p:nvSpPr>
          <p:cNvPr id="11" name="Graphic 21">
            <a:extLst>
              <a:ext uri="{FF2B5EF4-FFF2-40B4-BE49-F238E27FC236}">
                <a16:creationId xmlns:a16="http://schemas.microsoft.com/office/drawing/2014/main" id="{7FCE2C4E-E3C3-27F1-83DD-C423B6A8AA37}"/>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pPr rtl="0"/>
            <a:endParaRPr lang="en-GB" noProof="0"/>
          </a:p>
        </p:txBody>
      </p:sp>
      <p:sp>
        <p:nvSpPr>
          <p:cNvPr id="12" name="Graphic 23">
            <a:extLst>
              <a:ext uri="{FF2B5EF4-FFF2-40B4-BE49-F238E27FC236}">
                <a16:creationId xmlns:a16="http://schemas.microsoft.com/office/drawing/2014/main" id="{08FEC724-2EBC-AC7E-7403-B570A37B7411}"/>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3078287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smtClean="0"/>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
        <p:nvSpPr>
          <p:cNvPr id="8" name="Graphic 15">
            <a:extLst>
              <a:ext uri="{FF2B5EF4-FFF2-40B4-BE49-F238E27FC236}">
                <a16:creationId xmlns:a16="http://schemas.microsoft.com/office/drawing/2014/main" id="{0A11FA65-0183-F632-13F2-586AED8A8E4D}"/>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pPr rtl="0"/>
            <a:endParaRPr lang="en-GB" noProof="0"/>
          </a:p>
        </p:txBody>
      </p:sp>
      <p:sp>
        <p:nvSpPr>
          <p:cNvPr id="9" name="Graphic 16">
            <a:extLst>
              <a:ext uri="{FF2B5EF4-FFF2-40B4-BE49-F238E27FC236}">
                <a16:creationId xmlns:a16="http://schemas.microsoft.com/office/drawing/2014/main" id="{A2182068-9235-08DD-5827-2BB712266E5F}"/>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pPr rtl="0"/>
            <a:endParaRPr lang="en-GB" noProof="0"/>
          </a:p>
        </p:txBody>
      </p:sp>
      <p:sp>
        <p:nvSpPr>
          <p:cNvPr id="10" name="Graphic 14">
            <a:extLst>
              <a:ext uri="{FF2B5EF4-FFF2-40B4-BE49-F238E27FC236}">
                <a16:creationId xmlns:a16="http://schemas.microsoft.com/office/drawing/2014/main" id="{BE280330-B6B0-2B97-6F46-5A0D83EEEF20}"/>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1343830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smtClean="0"/>
              <a:t>9/11/2026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
        <p:nvSpPr>
          <p:cNvPr id="2" name="Graphic 15">
            <a:extLst>
              <a:ext uri="{FF2B5EF4-FFF2-40B4-BE49-F238E27FC236}">
                <a16:creationId xmlns:a16="http://schemas.microsoft.com/office/drawing/2014/main" id="{DA3416CA-EC4A-CF27-DCD1-16DE5E8537B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pPr rtl="0"/>
            <a:endParaRPr lang="en-GB" noProof="0"/>
          </a:p>
        </p:txBody>
      </p:sp>
      <p:sp>
        <p:nvSpPr>
          <p:cNvPr id="11" name="Graphic 16">
            <a:extLst>
              <a:ext uri="{FF2B5EF4-FFF2-40B4-BE49-F238E27FC236}">
                <a16:creationId xmlns:a16="http://schemas.microsoft.com/office/drawing/2014/main" id="{8DF7472E-6F40-013E-E7A1-BBA8F45A8792}"/>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pPr rtl="0"/>
            <a:endParaRPr lang="en-GB" noProof="0"/>
          </a:p>
        </p:txBody>
      </p:sp>
      <p:sp>
        <p:nvSpPr>
          <p:cNvPr id="12" name="Graphic 14">
            <a:extLst>
              <a:ext uri="{FF2B5EF4-FFF2-40B4-BE49-F238E27FC236}">
                <a16:creationId xmlns:a16="http://schemas.microsoft.com/office/drawing/2014/main" id="{0DC664B8-6939-B005-A944-0828769F2964}"/>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3949141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rtl="0"/>
            <a:r>
              <a:rPr lang="en-GB" noProof="0"/>
              <a:t>9/3/20XX</a:t>
            </a:r>
          </a:p>
        </p:txBody>
      </p:sp>
      <p:sp>
        <p:nvSpPr>
          <p:cNvPr id="4" name="Footer Placeholder 3"/>
          <p:cNvSpPr>
            <a:spLocks noGrp="1"/>
          </p:cNvSpPr>
          <p:nvPr>
            <p:ph type="ftr" sz="quarter" idx="11"/>
          </p:nvPr>
        </p:nvSpPr>
        <p:spPr/>
        <p:txBody>
          <a:bodyPr/>
          <a:lstStyle/>
          <a:p>
            <a:pPr rtl="0"/>
            <a:r>
              <a:rPr lang="en-GB" noProof="0"/>
              <a:t>Presentation Title</a:t>
            </a:r>
          </a:p>
        </p:txBody>
      </p:sp>
      <p:sp>
        <p:nvSpPr>
          <p:cNvPr id="5" name="Slide Number Placeholder 4"/>
          <p:cNvSpPr>
            <a:spLocks noGrp="1"/>
          </p:cNvSpPr>
          <p:nvPr>
            <p:ph type="sldNum" sz="quarter" idx="12"/>
          </p:nvPr>
        </p:nvSpPr>
        <p:spPr/>
        <p:txBody>
          <a:bodyPr/>
          <a:lstStyle/>
          <a:p>
            <a:pPr rtl="0"/>
            <a:fld id="{D8DA9DAA-006C-4F4B-980E-E3DF019B24E2}" type="slidenum">
              <a:rPr lang="en-GB" noProof="0" smtClean="0"/>
              <a:t>‹#›</a:t>
            </a:fld>
            <a:endParaRPr lang="en-GB" noProof="0"/>
          </a:p>
        </p:txBody>
      </p:sp>
    </p:spTree>
    <p:extLst>
      <p:ext uri="{BB962C8B-B14F-4D97-AF65-F5344CB8AC3E}">
        <p14:creationId xmlns:p14="http://schemas.microsoft.com/office/powerpoint/2010/main" val="49989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r>
              <a:rPr lang="en-GB" noProof="0"/>
              <a:t>9/3/20XX</a:t>
            </a:r>
          </a:p>
        </p:txBody>
      </p:sp>
      <p:sp>
        <p:nvSpPr>
          <p:cNvPr id="3" name="Footer Placeholder 2"/>
          <p:cNvSpPr>
            <a:spLocks noGrp="1"/>
          </p:cNvSpPr>
          <p:nvPr>
            <p:ph type="ftr" sz="quarter" idx="11"/>
          </p:nvPr>
        </p:nvSpPr>
        <p:spPr/>
        <p:txBody>
          <a:bodyPr/>
          <a:lstStyle/>
          <a:p>
            <a:pPr rtl="0"/>
            <a:r>
              <a:rPr lang="en-GB" noProof="0"/>
              <a:t>Presentation Title</a:t>
            </a:r>
          </a:p>
        </p:txBody>
      </p:sp>
      <p:sp>
        <p:nvSpPr>
          <p:cNvPr id="4" name="Slide Number Placeholder 3"/>
          <p:cNvSpPr>
            <a:spLocks noGrp="1"/>
          </p:cNvSpPr>
          <p:nvPr>
            <p:ph type="sldNum" sz="quarter" idx="12"/>
          </p:nvPr>
        </p:nvSpPr>
        <p:spPr/>
        <p:txBody>
          <a:bodyPr/>
          <a:lstStyle/>
          <a:p>
            <a:pPr rtl="0"/>
            <a:fld id="{D8DA9DAA-006C-4F4B-980E-E3DF019B24E2}" type="slidenum">
              <a:rPr lang="en-GB" noProof="0" smtClean="0"/>
              <a:t>‹#›</a:t>
            </a:fld>
            <a:endParaRPr lang="en-GB" noProof="0"/>
          </a:p>
        </p:txBody>
      </p:sp>
    </p:spTree>
    <p:extLst>
      <p:ext uri="{BB962C8B-B14F-4D97-AF65-F5344CB8AC3E}">
        <p14:creationId xmlns:p14="http://schemas.microsoft.com/office/powerpoint/2010/main" val="2885867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pPr rtl="0"/>
            <a:r>
              <a:rPr lang="en-GB" noProof="0"/>
              <a:t>9/3/20XX</a:t>
            </a:r>
          </a:p>
        </p:txBody>
      </p:sp>
      <p:sp>
        <p:nvSpPr>
          <p:cNvPr id="6" name="Footer Placeholder 5"/>
          <p:cNvSpPr>
            <a:spLocks noGrp="1"/>
          </p:cNvSpPr>
          <p:nvPr>
            <p:ph type="ftr" sz="quarter" idx="11"/>
          </p:nvPr>
        </p:nvSpPr>
        <p:spPr/>
        <p:txBody>
          <a:bodyPr/>
          <a:lstStyle/>
          <a:p>
            <a:pPr rtl="0"/>
            <a:r>
              <a:rPr lang="en-GB" noProof="0"/>
              <a:t>Presentation Title</a:t>
            </a:r>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pPr rtl="0"/>
            <a:fld id="{D8DA9DAA-006C-4F4B-980E-E3DF019B24E2}" type="slidenum">
              <a:rPr lang="en-GB" noProof="0" smtClean="0"/>
              <a:t>‹#›</a:t>
            </a:fld>
            <a:endParaRPr lang="en-GB" noProof="0"/>
          </a:p>
        </p:txBody>
      </p:sp>
    </p:spTree>
    <p:extLst>
      <p:ext uri="{BB962C8B-B14F-4D97-AF65-F5344CB8AC3E}">
        <p14:creationId xmlns:p14="http://schemas.microsoft.com/office/powerpoint/2010/main" val="3106232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8"/>
          <p:cNvSpPr>
            <a:spLocks noGrp="1"/>
          </p:cNvSpPr>
          <p:nvPr>
            <p:ph type="dt" sz="half" idx="10"/>
          </p:nvPr>
        </p:nvSpPr>
        <p:spPr/>
        <p:txBody>
          <a:bodyPr/>
          <a:lstStyle/>
          <a:p>
            <a:pPr rtl="0"/>
            <a:r>
              <a:rPr lang="en-GB" noProof="0"/>
              <a:t>9/3/20XX</a:t>
            </a:r>
          </a:p>
        </p:txBody>
      </p:sp>
      <p:sp>
        <p:nvSpPr>
          <p:cNvPr id="10" name="Footer Placeholder 9"/>
          <p:cNvSpPr>
            <a:spLocks noGrp="1"/>
          </p:cNvSpPr>
          <p:nvPr>
            <p:ph type="ftr" sz="quarter" idx="11"/>
          </p:nvPr>
        </p:nvSpPr>
        <p:spPr/>
        <p:txBody>
          <a:bodyPr/>
          <a:lstStyle/>
          <a:p>
            <a:pPr rtl="0"/>
            <a:r>
              <a:rPr lang="en-GB" noProof="0"/>
              <a:t>Presentation Title</a:t>
            </a:r>
          </a:p>
        </p:txBody>
      </p:sp>
      <p:sp>
        <p:nvSpPr>
          <p:cNvPr id="11" name="Slide Number Placeholder 10"/>
          <p:cNvSpPr>
            <a:spLocks noGrp="1"/>
          </p:cNvSpPr>
          <p:nvPr>
            <p:ph type="sldNum" sz="quarter" idx="12"/>
          </p:nvPr>
        </p:nvSpPr>
        <p:spPr/>
        <p:txBody>
          <a:bodyPr/>
          <a:lstStyle/>
          <a:p>
            <a:pPr rtl="0"/>
            <a:fld id="{D8DA9DAA-006C-4F4B-980E-E3DF019B24E2}" type="slidenum">
              <a:rPr lang="en-GB" noProof="0" smtClean="0"/>
              <a:t>‹#›</a:t>
            </a:fld>
            <a:endParaRPr lang="en-GB" noProof="0"/>
          </a:p>
        </p:txBody>
      </p:sp>
    </p:spTree>
    <p:extLst>
      <p:ext uri="{BB962C8B-B14F-4D97-AF65-F5344CB8AC3E}">
        <p14:creationId xmlns:p14="http://schemas.microsoft.com/office/powerpoint/2010/main" val="415444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r>
              <a:rPr lang="en-GB" noProof="0"/>
              <a:t>9/3/20XX</a:t>
            </a:r>
          </a:p>
        </p:txBody>
      </p:sp>
      <p:sp>
        <p:nvSpPr>
          <p:cNvPr id="5" name="Footer Placeholder 4"/>
          <p:cNvSpPr>
            <a:spLocks noGrp="1"/>
          </p:cNvSpPr>
          <p:nvPr>
            <p:ph type="ftr" sz="quarter" idx="11"/>
          </p:nvPr>
        </p:nvSpPr>
        <p:spPr/>
        <p:txBody>
          <a:bodyPr/>
          <a:lstStyle/>
          <a:p>
            <a:pPr rtl="0"/>
            <a:r>
              <a:rPr lang="en-GB" noProof="0"/>
              <a:t>Presentation Title</a:t>
            </a:r>
          </a:p>
        </p:txBody>
      </p:sp>
      <p:sp>
        <p:nvSpPr>
          <p:cNvPr id="6" name="Slide Number Placeholder 5"/>
          <p:cNvSpPr>
            <a:spLocks noGrp="1"/>
          </p:cNvSpPr>
          <p:nvPr>
            <p:ph type="sldNum" sz="quarter" idx="12"/>
          </p:nvPr>
        </p:nvSpPr>
        <p:spPr/>
        <p:txBody>
          <a:bodyPr/>
          <a:lstStyle/>
          <a:p>
            <a:pPr rtl="0"/>
            <a:fld id="{D8DA9DAA-006C-4F4B-980E-E3DF019B24E2}" type="slidenum">
              <a:rPr lang="en-GB" noProof="0" smtClean="0"/>
              <a:t>‹#›</a:t>
            </a:fld>
            <a:endParaRPr lang="en-GB" noProof="0"/>
          </a:p>
        </p:txBody>
      </p:sp>
    </p:spTree>
    <p:extLst>
      <p:ext uri="{BB962C8B-B14F-4D97-AF65-F5344CB8AC3E}">
        <p14:creationId xmlns:p14="http://schemas.microsoft.com/office/powerpoint/2010/main" val="4228617767"/>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r>
              <a:rPr lang="en-GB" noProof="0"/>
              <a:t>9/3/20XX</a:t>
            </a:r>
          </a:p>
        </p:txBody>
      </p:sp>
      <p:sp>
        <p:nvSpPr>
          <p:cNvPr id="5" name="Footer Placeholder 4"/>
          <p:cNvSpPr>
            <a:spLocks noGrp="1"/>
          </p:cNvSpPr>
          <p:nvPr>
            <p:ph type="ftr" sz="quarter" idx="11"/>
          </p:nvPr>
        </p:nvSpPr>
        <p:spPr/>
        <p:txBody>
          <a:bodyPr/>
          <a:lstStyle/>
          <a:p>
            <a:pPr rtl="0"/>
            <a:r>
              <a:rPr lang="en-GB" noProof="0"/>
              <a:t>Presentation Title</a:t>
            </a:r>
          </a:p>
        </p:txBody>
      </p:sp>
      <p:sp>
        <p:nvSpPr>
          <p:cNvPr id="6" name="Slide Number Placeholder 5"/>
          <p:cNvSpPr>
            <a:spLocks noGrp="1"/>
          </p:cNvSpPr>
          <p:nvPr>
            <p:ph type="sldNum" sz="quarter" idx="12"/>
          </p:nvPr>
        </p:nvSpPr>
        <p:spPr/>
        <p:txBody>
          <a:bodyPr/>
          <a:lstStyle/>
          <a:p>
            <a:pPr rtl="0"/>
            <a:fld id="{D8DA9DAA-006C-4F4B-980E-E3DF019B24E2}" type="slidenum">
              <a:rPr lang="en-GB" noProof="0" smtClean="0"/>
              <a:t>‹#›</a:t>
            </a:fld>
            <a:endParaRPr lang="en-GB" noProof="0"/>
          </a:p>
        </p:txBody>
      </p:sp>
    </p:spTree>
    <p:extLst>
      <p:ext uri="{BB962C8B-B14F-4D97-AF65-F5344CB8AC3E}">
        <p14:creationId xmlns:p14="http://schemas.microsoft.com/office/powerpoint/2010/main" val="5810088"/>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rtlCol="0" anchor="ctr">
            <a:noAutofit/>
          </a:bodyPr>
          <a:lstStyle>
            <a:lvl1pPr algn="ctr">
              <a:buNone/>
              <a:defRPr sz="1600" b="1">
                <a:solidFill>
                  <a:schemeClr val="bg1"/>
                </a:solidFill>
              </a:defRPr>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rtlCol="0" anchor="b"/>
          <a:lstStyle>
            <a:lvl1pPr algn="r">
              <a:defRPr sz="6000" b="1" cap="all" spc="400" baseline="0">
                <a:solidFill>
                  <a:schemeClr val="bg1"/>
                </a:solidFill>
              </a:defRPr>
            </a:lvl1pPr>
          </a:lstStyle>
          <a:p>
            <a:pPr rtl="0"/>
            <a:r>
              <a:rPr lang="en-GB" noProof="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rtlCol="0"/>
          <a:lstStyle>
            <a:lvl1pPr>
              <a:defRPr>
                <a:solidFill>
                  <a:schemeClr val="bg1"/>
                </a:solidFill>
              </a:defRPr>
            </a:lvl1pPr>
          </a:lstStyle>
          <a:p>
            <a:pPr rtl="0"/>
            <a:r>
              <a:rPr lang="en-GB" noProof="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rtlCol="0"/>
          <a:lstStyle>
            <a:lvl1pPr>
              <a:defRPr>
                <a:solidFill>
                  <a:schemeClr val="bg1"/>
                </a:solidFill>
              </a:defRPr>
            </a:lvl1pPr>
          </a:lstStyle>
          <a:p>
            <a:pPr rtl="0"/>
            <a:r>
              <a:rPr lang="en-GB" noProof="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rtlCol="0"/>
          <a:lstStyle>
            <a:lvl1pPr>
              <a:defRPr>
                <a:solidFill>
                  <a:schemeClr val="bg1"/>
                </a:solidFill>
              </a:defRPr>
            </a:lvl1pPr>
          </a:lstStyle>
          <a:p>
            <a:pPr rtl="0"/>
            <a:fld id="{D8DA9DAA-006C-4F4B-980E-E3DF019B24E2}" type="slidenum">
              <a:rPr lang="en-GB" noProof="0" smtClean="0"/>
              <a:pPr/>
              <a:t>‹#›</a:t>
            </a:fld>
            <a:endParaRPr lang="en-GB" noProof="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rtlCol="0"/>
          <a:lstStyle>
            <a:lvl1pPr marL="0" indent="0" algn="r">
              <a:buNone/>
              <a:defRPr sz="1800">
                <a:solidFill>
                  <a:schemeClr val="bg1"/>
                </a:solidFill>
              </a:defRPr>
            </a:lvl1pPr>
          </a:lstStyle>
          <a:p>
            <a:pPr lvl="0" rtl="0"/>
            <a:r>
              <a:rPr lang="en-US" noProof="0"/>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pPr rtl="0"/>
            <a:endParaRPr lang="en-GB" noProof="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pPr rtl="0"/>
            <a:endParaRPr lang="en-GB" noProof="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2490768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rtlCol="0" anchor="ctr">
            <a:noAutofit/>
          </a:bodyPr>
          <a:lstStyle>
            <a:lvl1pPr algn="ctr">
              <a:buNone/>
              <a:defRPr/>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rtlCol="0" anchor="b"/>
          <a:lstStyle>
            <a:lvl1pPr>
              <a:defRPr sz="5400"/>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rtlCol="0"/>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rtlCol="0"/>
          <a:lstStyle>
            <a:lvl1pPr>
              <a:defRPr>
                <a:solidFill>
                  <a:schemeClr val="accent2"/>
                </a:solidFill>
              </a:defRPr>
            </a:lvl1pPr>
          </a:lstStyle>
          <a:p>
            <a:pPr rtl="0"/>
            <a:r>
              <a:rPr lang="en-GB" noProof="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rtlCol="0"/>
          <a:lstStyle>
            <a:lvl1pPr>
              <a:defRPr baseline="0">
                <a:solidFill>
                  <a:schemeClr val="accent2"/>
                </a:solidFill>
              </a:defRPr>
            </a:lvl1pPr>
          </a:lstStyle>
          <a:p>
            <a:pPr rtl="0"/>
            <a:r>
              <a:rPr lang="en-GB" noProof="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rtlCol="0"/>
          <a:lstStyle>
            <a:lvl1pPr>
              <a:defRPr>
                <a:solidFill>
                  <a:schemeClr val="accent2"/>
                </a:solidFill>
              </a:defRPr>
            </a:lvl1pPr>
          </a:lstStyle>
          <a:p>
            <a:pPr rtl="0"/>
            <a:fld id="{D8DA9DAA-006C-4F4B-980E-E3DF019B24E2}" type="slidenum">
              <a:rPr lang="en-GB" noProof="0" smtClean="0"/>
              <a:pPr/>
              <a:t>‹#›</a:t>
            </a:fld>
            <a:endParaRPr lang="en-GB" noProof="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pPr rtl="0"/>
            <a:endParaRPr lang="en-GB" noProof="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1897111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rtlCol="0" anchor="b"/>
          <a:lstStyle>
            <a:lvl1pPr algn="l">
              <a:lnSpc>
                <a:spcPct val="110000"/>
              </a:lnSpc>
              <a:spcBef>
                <a:spcPts val="1000"/>
              </a:spcBef>
              <a:defRPr sz="3600" b="0" i="0" cap="none" baseline="0"/>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rtlCol="0"/>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rtlCol="0"/>
          <a:lstStyle>
            <a:lvl1pPr>
              <a:defRPr>
                <a:solidFill>
                  <a:schemeClr val="accent2"/>
                </a:solidFill>
              </a:defRPr>
            </a:lvl1pPr>
          </a:lstStyle>
          <a:p>
            <a:pPr rtl="0"/>
            <a:r>
              <a:rPr lang="en-GB" noProof="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rtlCol="0"/>
          <a:lstStyle>
            <a:lvl1pPr>
              <a:defRPr>
                <a:solidFill>
                  <a:schemeClr val="accent2"/>
                </a:solidFill>
              </a:defRPr>
            </a:lvl1pPr>
          </a:lstStyle>
          <a:p>
            <a:pPr rtl="0"/>
            <a:fld id="{D8DA9DAA-006C-4F4B-980E-E3DF019B24E2}" type="slidenum">
              <a:rPr lang="en-GB" noProof="0" smtClean="0"/>
              <a:pPr/>
              <a:t>‹#›</a:t>
            </a:fld>
            <a:endParaRPr lang="en-GB" noProof="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rtlCol="0" anchor="ctr"/>
          <a:lstStyle>
            <a:lvl1pPr algn="ctr">
              <a:buNone/>
              <a:defRPr>
                <a:solidFill>
                  <a:schemeClr val="bg1"/>
                </a:solidFill>
              </a:defRPr>
            </a:lvl1pPr>
          </a:lstStyle>
          <a:p>
            <a:pPr rtl="0"/>
            <a:r>
              <a:rPr lang="en-US" noProof="0"/>
              <a:t>Click icon to add picture</a:t>
            </a:r>
            <a:endParaRPr lang="en-GB" noProof="0"/>
          </a:p>
        </p:txBody>
      </p:sp>
    </p:spTree>
    <p:extLst>
      <p:ext uri="{BB962C8B-B14F-4D97-AF65-F5344CB8AC3E}">
        <p14:creationId xmlns:p14="http://schemas.microsoft.com/office/powerpoint/2010/main" val="1299048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rtlCol="0" anchor="b"/>
          <a:lstStyle>
            <a:lvl1pPr algn="l">
              <a:defRPr sz="5400" b="0" i="0" cap="none" baseline="0"/>
            </a:lvl1pPr>
          </a:lstStyle>
          <a:p>
            <a:pPr rtl="0"/>
            <a:r>
              <a:rPr lang="en-GB" noProof="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rtlCol="0">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rtlCol="0"/>
          <a:lstStyle>
            <a:lvl1pPr>
              <a:defRPr>
                <a:solidFill>
                  <a:schemeClr val="accent2"/>
                </a:solidFill>
              </a:defRPr>
            </a:lvl1pPr>
          </a:lstStyle>
          <a:p>
            <a:pPr rtl="0"/>
            <a:r>
              <a:rPr lang="en-GB" noProof="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rtlCol="0"/>
          <a:lstStyle>
            <a:lvl1pPr>
              <a:defRPr>
                <a:solidFill>
                  <a:schemeClr val="accent2"/>
                </a:solidFill>
              </a:defRPr>
            </a:lvl1pPr>
          </a:lstStyle>
          <a:p>
            <a:pPr rtl="0"/>
            <a:fld id="{D8DA9DAA-006C-4F4B-980E-E3DF019B24E2}" type="slidenum">
              <a:rPr lang="en-GB" noProof="0" smtClean="0"/>
              <a:pPr/>
              <a:t>‹#›</a:t>
            </a:fld>
            <a:endParaRPr lang="en-GB" noProof="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rtlCol="0" anchor="ctr"/>
          <a:lstStyle>
            <a:lvl1pPr algn="ctr">
              <a:buNone/>
              <a:defRPr>
                <a:solidFill>
                  <a:schemeClr val="bg1"/>
                </a:solidFill>
              </a:defRPr>
            </a:lvl1pPr>
          </a:lstStyle>
          <a:p>
            <a:pPr rtl="0"/>
            <a:r>
              <a:rPr lang="en-US" noProof="0"/>
              <a:t>Click icon to add picture</a:t>
            </a:r>
            <a:endParaRPr lang="en-GB" noProof="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rtlCol="0" anchor="ctr"/>
          <a:lstStyle>
            <a:lvl1pPr algn="ctr">
              <a:buNone/>
              <a:defRPr>
                <a:solidFill>
                  <a:schemeClr val="bg1"/>
                </a:solidFill>
              </a:defRPr>
            </a:lvl1pPr>
          </a:lstStyle>
          <a:p>
            <a:pPr rtl="0"/>
            <a:r>
              <a:rPr lang="en-US" noProof="0"/>
              <a:t>Click icon to add picture</a:t>
            </a:r>
            <a:endParaRPr lang="en-GB" noProof="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rtlCol="0" anchor="ctr"/>
          <a:lstStyle>
            <a:lvl1pPr algn="ctr">
              <a:buNone/>
              <a:defRPr>
                <a:solidFill>
                  <a:schemeClr val="bg1"/>
                </a:solidFill>
              </a:defRPr>
            </a:lvl1pPr>
          </a:lstStyle>
          <a:p>
            <a:pPr rtl="0"/>
            <a:r>
              <a:rPr lang="en-US" noProof="0"/>
              <a:t>Click icon to add picture</a:t>
            </a:r>
            <a:endParaRPr lang="en-GB" noProof="0"/>
          </a:p>
        </p:txBody>
      </p:sp>
    </p:spTree>
    <p:extLst>
      <p:ext uri="{BB962C8B-B14F-4D97-AF65-F5344CB8AC3E}">
        <p14:creationId xmlns:p14="http://schemas.microsoft.com/office/powerpoint/2010/main" val="1257891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rtlCol="0" anchor="ctr">
            <a:noAutofit/>
          </a:bodyPr>
          <a:lstStyle>
            <a:lvl1pPr algn="ctr">
              <a:buNone/>
              <a:defRPr sz="1800">
                <a:solidFill>
                  <a:schemeClr val="bg1"/>
                </a:solidFill>
              </a:defRPr>
            </a:lvl1pPr>
          </a:lstStyle>
          <a:p>
            <a:pPr rtl="0"/>
            <a:r>
              <a:rPr lang="en-US" noProof="0"/>
              <a:t>Click icon to add picture</a:t>
            </a:r>
            <a:endParaRPr lang="en-GB" noProof="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rtlCol="0" anchor="ctr">
            <a:noAutofit/>
          </a:bodyPr>
          <a:lstStyle>
            <a:lvl1pPr algn="ctr">
              <a:buNone/>
              <a:defRPr sz="1800">
                <a:solidFill>
                  <a:schemeClr val="bg1"/>
                </a:solidFill>
              </a:defRPr>
            </a:lvl1pPr>
          </a:lstStyle>
          <a:p>
            <a:pPr rtl="0"/>
            <a:r>
              <a:rPr lang="en-US" noProof="0"/>
              <a:t>Click icon to add picture</a:t>
            </a:r>
            <a:endParaRPr lang="en-GB" noProof="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rtlCol="0" anchor="ctr">
            <a:noAutofit/>
          </a:bodyPr>
          <a:lstStyle>
            <a:lvl1pPr algn="ctr">
              <a:buNone/>
              <a:defRPr sz="1800">
                <a:solidFill>
                  <a:schemeClr val="bg1"/>
                </a:solidFill>
              </a:defRPr>
            </a:lvl1pPr>
          </a:lstStyle>
          <a:p>
            <a:pPr rtl="0"/>
            <a:r>
              <a:rPr lang="en-US" noProof="0"/>
              <a:t>Click icon to add picture</a:t>
            </a:r>
            <a:endParaRPr lang="en-GB" noProof="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rtlCol="0" anchor="ctr">
            <a:noAutofit/>
          </a:bodyPr>
          <a:lstStyle>
            <a:lvl1pPr algn="ctr">
              <a:buNone/>
              <a:defRPr sz="1800">
                <a:solidFill>
                  <a:schemeClr val="bg1"/>
                </a:solidFill>
              </a:defRPr>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rtlCol="0" anchor="b"/>
          <a:lstStyle>
            <a:lvl1pPr algn="r">
              <a:defRPr sz="4800" b="1" cap="all" spc="400" baseline="0">
                <a:solidFill>
                  <a:schemeClr val="bg1"/>
                </a:solidFill>
              </a:defRPr>
            </a:lvl1pPr>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rtlCol="0"/>
          <a:lstStyle>
            <a:lvl1pPr>
              <a:defRPr>
                <a:solidFill>
                  <a:schemeClr val="bg1"/>
                </a:solidFill>
              </a:defRPr>
            </a:lvl1pPr>
          </a:lstStyle>
          <a:p>
            <a:pPr rtl="0"/>
            <a:r>
              <a:rPr lang="en-GB" noProof="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rtlCol="0"/>
          <a:lstStyle>
            <a:lvl1pPr>
              <a:defRPr>
                <a:solidFill>
                  <a:schemeClr val="bg1"/>
                </a:solidFill>
              </a:defRPr>
            </a:lvl1pPr>
          </a:lstStyle>
          <a:p>
            <a:pPr rtl="0"/>
            <a:r>
              <a:rPr lang="en-GB" noProof="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rtlCol="0"/>
          <a:lstStyle>
            <a:lvl1pPr>
              <a:defRPr>
                <a:solidFill>
                  <a:schemeClr val="bg1"/>
                </a:solidFill>
              </a:defRPr>
            </a:lvl1pPr>
          </a:lstStyle>
          <a:p>
            <a:pPr rtl="0"/>
            <a:fld id="{D8DA9DAA-006C-4F4B-980E-E3DF019B24E2}" type="slidenum">
              <a:rPr lang="en-GB" noProof="0" smtClean="0"/>
              <a:pPr/>
              <a:t>‹#›</a:t>
            </a:fld>
            <a:endParaRPr lang="en-GB" noProof="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pPr rtl="0"/>
            <a:endParaRPr lang="en-GB" noProof="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pPr rtl="0"/>
            <a:endParaRPr lang="en-GB" noProof="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pPr rtl="0"/>
            <a:endParaRPr lang="en-GB" noProof="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rtlCol="0"/>
          <a:lstStyle>
            <a:lvl1pPr marL="0" indent="0" algn="r">
              <a:buNone/>
              <a:defRPr sz="1800">
                <a:solidFill>
                  <a:schemeClr val="bg1"/>
                </a:solidFill>
              </a:defRPr>
            </a:lvl1pPr>
          </a:lstStyle>
          <a:p>
            <a:pPr lvl="0" rtl="0"/>
            <a:r>
              <a:rPr lang="en-US" noProof="0"/>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0D93E32-8D6A-480F-9B2C-C851FABB1F1E}"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1E4A2B-4EAD-43B2-96E1-21004BDE7821}" type="slidenum">
              <a:rPr lang="en-GB" smtClean="0"/>
              <a:t>‹#›</a:t>
            </a:fld>
            <a:endParaRPr lang="en-GB"/>
          </a:p>
        </p:txBody>
      </p:sp>
    </p:spTree>
    <p:extLst>
      <p:ext uri="{BB962C8B-B14F-4D97-AF65-F5344CB8AC3E}">
        <p14:creationId xmlns:p14="http://schemas.microsoft.com/office/powerpoint/2010/main" val="4216105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D93E32-8D6A-480F-9B2C-C851FABB1F1E}"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1E4A2B-4EAD-43B2-96E1-21004BDE7821}" type="slidenum">
              <a:rPr lang="en-GB" smtClean="0"/>
              <a:t>‹#›</a:t>
            </a:fld>
            <a:endParaRPr lang="en-GB"/>
          </a:p>
        </p:txBody>
      </p:sp>
    </p:spTree>
    <p:extLst>
      <p:ext uri="{BB962C8B-B14F-4D97-AF65-F5344CB8AC3E}">
        <p14:creationId xmlns:p14="http://schemas.microsoft.com/office/powerpoint/2010/main" val="2244354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D93E32-8D6A-480F-9B2C-C851FABB1F1E}"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1E4A2B-4EAD-43B2-96E1-21004BDE7821}" type="slidenum">
              <a:rPr lang="en-GB" smtClean="0"/>
              <a:t>‹#›</a:t>
            </a:fld>
            <a:endParaRPr lang="en-GB"/>
          </a:p>
        </p:txBody>
      </p:sp>
    </p:spTree>
    <p:extLst>
      <p:ext uri="{BB962C8B-B14F-4D97-AF65-F5344CB8AC3E}">
        <p14:creationId xmlns:p14="http://schemas.microsoft.com/office/powerpoint/2010/main" val="3524758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D93E32-8D6A-480F-9B2C-C851FABB1F1E}"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1E4A2B-4EAD-43B2-96E1-21004BDE7821}" type="slidenum">
              <a:rPr lang="en-GB" smtClean="0"/>
              <a:t>‹#›</a:t>
            </a:fld>
            <a:endParaRPr lang="en-GB"/>
          </a:p>
        </p:txBody>
      </p:sp>
    </p:spTree>
    <p:extLst>
      <p:ext uri="{BB962C8B-B14F-4D97-AF65-F5344CB8AC3E}">
        <p14:creationId xmlns:p14="http://schemas.microsoft.com/office/powerpoint/2010/main" val="2949953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D93E32-8D6A-480F-9B2C-C851FABB1F1E}" type="datetimeFigureOut">
              <a:rPr lang="en-GB" smtClean="0"/>
              <a:t>11/09/2026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1E4A2B-4EAD-43B2-96E1-21004BDE7821}" type="slidenum">
              <a:rPr lang="en-GB" smtClean="0"/>
              <a:t>‹#›</a:t>
            </a:fld>
            <a:endParaRPr lang="en-GB"/>
          </a:p>
        </p:txBody>
      </p:sp>
    </p:spTree>
    <p:extLst>
      <p:ext uri="{BB962C8B-B14F-4D97-AF65-F5344CB8AC3E}">
        <p14:creationId xmlns:p14="http://schemas.microsoft.com/office/powerpoint/2010/main" val="9995695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D93E32-8D6A-480F-9B2C-C851FABB1F1E}" type="datetimeFigureOut">
              <a:rPr lang="en-GB" smtClean="0"/>
              <a:t>11/09/2026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1E4A2B-4EAD-43B2-96E1-21004BDE7821}" type="slidenum">
              <a:rPr lang="en-GB" smtClean="0"/>
              <a:t>‹#›</a:t>
            </a:fld>
            <a:endParaRPr lang="en-GB"/>
          </a:p>
        </p:txBody>
      </p:sp>
    </p:spTree>
    <p:extLst>
      <p:ext uri="{BB962C8B-B14F-4D97-AF65-F5344CB8AC3E}">
        <p14:creationId xmlns:p14="http://schemas.microsoft.com/office/powerpoint/2010/main" val="24785007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D93E32-8D6A-480F-9B2C-C851FABB1F1E}" type="datetimeFigureOut">
              <a:rPr lang="en-GB" smtClean="0"/>
              <a:t>11/09/2026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1E4A2B-4EAD-43B2-96E1-21004BDE7821}" type="slidenum">
              <a:rPr lang="en-GB" smtClean="0"/>
              <a:t>‹#›</a:t>
            </a:fld>
            <a:endParaRPr lang="en-GB"/>
          </a:p>
        </p:txBody>
      </p:sp>
    </p:spTree>
    <p:extLst>
      <p:ext uri="{BB962C8B-B14F-4D97-AF65-F5344CB8AC3E}">
        <p14:creationId xmlns:p14="http://schemas.microsoft.com/office/powerpoint/2010/main" val="3350867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D93E32-8D6A-480F-9B2C-C851FABB1F1E}"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1E4A2B-4EAD-43B2-96E1-21004BDE7821}" type="slidenum">
              <a:rPr lang="en-GB" smtClean="0"/>
              <a:t>‹#›</a:t>
            </a:fld>
            <a:endParaRPr lang="en-GB"/>
          </a:p>
        </p:txBody>
      </p:sp>
    </p:spTree>
    <p:extLst>
      <p:ext uri="{BB962C8B-B14F-4D97-AF65-F5344CB8AC3E}">
        <p14:creationId xmlns:p14="http://schemas.microsoft.com/office/powerpoint/2010/main" val="10474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D93E32-8D6A-480F-9B2C-C851FABB1F1E}"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1E4A2B-4EAD-43B2-96E1-21004BDE7821}" type="slidenum">
              <a:rPr lang="en-GB" smtClean="0"/>
              <a:t>‹#›</a:t>
            </a:fld>
            <a:endParaRPr lang="en-GB"/>
          </a:p>
        </p:txBody>
      </p:sp>
    </p:spTree>
    <p:extLst>
      <p:ext uri="{BB962C8B-B14F-4D97-AF65-F5344CB8AC3E}">
        <p14:creationId xmlns:p14="http://schemas.microsoft.com/office/powerpoint/2010/main" val="40958007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D93E32-8D6A-480F-9B2C-C851FABB1F1E}"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1E4A2B-4EAD-43B2-96E1-21004BDE7821}" type="slidenum">
              <a:rPr lang="en-GB" smtClean="0"/>
              <a:t>‹#›</a:t>
            </a:fld>
            <a:endParaRPr lang="en-GB"/>
          </a:p>
        </p:txBody>
      </p:sp>
    </p:spTree>
    <p:extLst>
      <p:ext uri="{BB962C8B-B14F-4D97-AF65-F5344CB8AC3E}">
        <p14:creationId xmlns:p14="http://schemas.microsoft.com/office/powerpoint/2010/main" val="9548226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D93E32-8D6A-480F-9B2C-C851FABB1F1E}"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1E4A2B-4EAD-43B2-96E1-21004BDE7821}" type="slidenum">
              <a:rPr lang="en-GB" smtClean="0"/>
              <a:t>‹#›</a:t>
            </a:fld>
            <a:endParaRPr lang="en-GB"/>
          </a:p>
        </p:txBody>
      </p:sp>
    </p:spTree>
    <p:extLst>
      <p:ext uri="{BB962C8B-B14F-4D97-AF65-F5344CB8AC3E}">
        <p14:creationId xmlns:p14="http://schemas.microsoft.com/office/powerpoint/2010/main" val="41930350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33629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691532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720740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749453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20601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638655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676507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872088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974450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690109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84825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dirty="0"/>
              <a:pPr/>
              <a:t>9/11/2026</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3253563470"/>
      </p:ext>
    </p:extLst>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17" r:id="rId12"/>
    <p:sldLayoutId id="2147483710" r:id="rId13"/>
    <p:sldLayoutId id="2147483713" r:id="rId14"/>
    <p:sldLayoutId id="2147483714" r:id="rId15"/>
    <p:sldLayoutId id="2147483715" r:id="rId16"/>
  </p:sldLayoutIdLst>
  <p:hf sldNum="0" hdr="0" ftr="0" dt="0"/>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9/11/2026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188582516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814255826"/>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hyperlink" Target="https://givealittle.co/c/ba0580ac-0010-48cd-be88-35d9d2fdcd98" TargetMode="External"/><Relationship Id="rId2" Type="http://schemas.openxmlformats.org/officeDocument/2006/relationships/image" Target="../media/image7.png"/><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2" Type="http://schemas.openxmlformats.org/officeDocument/2006/relationships/hyperlink" Target="https://www.hertfordshire.gov.uk/services/schools-and-education/at-school/free-school-meals/free-school-meals.aspx" TargetMode="External"/><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digswell.herts.sch.uk/classes-2"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6222" y="677594"/>
            <a:ext cx="10619552" cy="1357581"/>
          </a:xfrm>
        </p:spPr>
        <p:txBody>
          <a:bodyPr>
            <a:noAutofit/>
          </a:bodyPr>
          <a:lstStyle/>
          <a:p>
            <a:br>
              <a:rPr lang="en-GB" sz="9600" dirty="0">
                <a:latin typeface="AR CENA" panose="02000000000000000000" pitchFamily="2" charset="0"/>
              </a:rPr>
            </a:br>
            <a:br>
              <a:rPr lang="en-GB" sz="9600" dirty="0">
                <a:latin typeface="AR CENA" panose="02000000000000000000" pitchFamily="2" charset="0"/>
              </a:rPr>
            </a:br>
            <a:br>
              <a:rPr lang="en-GB" sz="9600" dirty="0">
                <a:latin typeface="AR CENA" panose="02000000000000000000" pitchFamily="2" charset="0"/>
              </a:rPr>
            </a:br>
            <a:br>
              <a:rPr lang="en-GB" sz="8000" dirty="0">
                <a:latin typeface="AR CENA" panose="02000000000000000000" pitchFamily="2" charset="0"/>
              </a:rPr>
            </a:br>
            <a:r>
              <a:rPr lang="en-GB" sz="6600" dirty="0">
                <a:latin typeface="Comic Sans MS" panose="030F0702030302020204" pitchFamily="66" charset="0"/>
              </a:rPr>
              <a:t>Welcome to </a:t>
            </a:r>
            <a:br>
              <a:rPr lang="en-GB" sz="6600" dirty="0">
                <a:latin typeface="Comic Sans MS" panose="030F0702030302020204" pitchFamily="66" charset="0"/>
              </a:rPr>
            </a:br>
            <a:r>
              <a:rPr lang="en-GB" sz="6600" dirty="0">
                <a:solidFill>
                  <a:schemeClr val="bg1"/>
                </a:solidFill>
                <a:latin typeface="Comic Sans MS" panose="030F0702030302020204" pitchFamily="66" charset="0"/>
              </a:rPr>
              <a:t>Year 2</a:t>
            </a:r>
          </a:p>
        </p:txBody>
      </p:sp>
      <p:sp>
        <p:nvSpPr>
          <p:cNvPr id="3" name="Subtitle 2"/>
          <p:cNvSpPr>
            <a:spLocks noGrp="1"/>
          </p:cNvSpPr>
          <p:nvPr>
            <p:ph type="subTitle" idx="1"/>
          </p:nvPr>
        </p:nvSpPr>
        <p:spPr>
          <a:xfrm>
            <a:off x="266163" y="5461783"/>
            <a:ext cx="11925837" cy="1229237"/>
          </a:xfrm>
        </p:spPr>
        <p:txBody>
          <a:bodyPr>
            <a:normAutofit/>
          </a:bodyPr>
          <a:lstStyle/>
          <a:p>
            <a:r>
              <a:rPr lang="en-GB" sz="3200" i="1" u="sng" dirty="0">
                <a:latin typeface="AR CENA" panose="02000000000000000000" pitchFamily="2" charset="0"/>
              </a:rPr>
              <a:t> Finding the light in ourselves and each other </a:t>
            </a:r>
          </a:p>
          <a:p>
            <a:r>
              <a:rPr lang="en-GB" sz="3200" i="1" u="sng" dirty="0">
                <a:latin typeface="AR CENA" panose="02000000000000000000" pitchFamily="2" charset="0"/>
              </a:rPr>
              <a:t>Inspired by John (8:12)</a:t>
            </a:r>
            <a:endParaRPr lang="en-GB" sz="3200" i="1" dirty="0">
              <a:latin typeface="AR CENA" panose="02000000000000000000" pitchFamily="2"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0097" y="2035175"/>
            <a:ext cx="3157968" cy="3157968"/>
          </a:xfrm>
          <a:prstGeom prst="rect">
            <a:avLst/>
          </a:prstGeom>
        </p:spPr>
      </p:pic>
    </p:spTree>
    <p:extLst>
      <p:ext uri="{BB962C8B-B14F-4D97-AF65-F5344CB8AC3E}">
        <p14:creationId xmlns:p14="http://schemas.microsoft.com/office/powerpoint/2010/main" val="1070338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B62A003-4B57-A78A-87F3-145A67F6D330}"/>
              </a:ext>
            </a:extLst>
          </p:cNvPr>
          <p:cNvSpPr txBox="1"/>
          <p:nvPr/>
        </p:nvSpPr>
        <p:spPr>
          <a:xfrm>
            <a:off x="0" y="1482918"/>
            <a:ext cx="11595652" cy="8894743"/>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sng" strike="noStrike" kern="1200" cap="none" spc="0" normalizeH="0" baseline="0" noProof="0" dirty="0">
                <a:ln>
                  <a:noFill/>
                </a:ln>
                <a:solidFill>
                  <a:schemeClr val="bg1"/>
                </a:solidFill>
                <a:effectLst/>
                <a:uLnTx/>
                <a:uFillTx/>
                <a:latin typeface="Comic Sans MS" panose="030F0702030302020204" pitchFamily="66" charset="0"/>
                <a:ea typeface="+mn-ea"/>
                <a:cs typeface="+mn-cs"/>
              </a:rPr>
              <a:t>Year 2 staff</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200" b="1" dirty="0">
              <a:solidFill>
                <a:prstClr val="black"/>
              </a:solidFill>
              <a:latin typeface="Comic Sans MS" panose="030F0702030302020204" pitchFamily="66" charset="0"/>
            </a:endParaRPr>
          </a:p>
          <a:p>
            <a:pPr algn="ctr">
              <a:defRPr/>
            </a:pPr>
            <a:r>
              <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Miss Coleman</a:t>
            </a:r>
            <a:endParaRPr kumimoji="0" lang="en-GB" sz="24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algn="ctr">
              <a:defRPr/>
            </a:pPr>
            <a:endParaRPr kumimoji="0" lang="en-GB" sz="24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Mrs </a:t>
            </a:r>
            <a:r>
              <a:rPr kumimoji="0" lang="en-GB" sz="3200" b="1" i="0" u="none" strike="noStrike" kern="1200" cap="none" spc="0" normalizeH="0" baseline="0" noProof="0" dirty="0" err="1">
                <a:ln>
                  <a:noFill/>
                </a:ln>
                <a:solidFill>
                  <a:prstClr val="black"/>
                </a:solidFill>
                <a:effectLst/>
                <a:uLnTx/>
                <a:uFillTx/>
                <a:latin typeface="Comic Sans MS" panose="030F0702030302020204" pitchFamily="66" charset="0"/>
                <a:ea typeface="+mn-ea"/>
                <a:cs typeface="+mn-cs"/>
              </a:rPr>
              <a:t>Bernaux</a:t>
            </a:r>
            <a:r>
              <a:rPr kumimoji="0" lang="en-GB" sz="3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 </a:t>
            </a:r>
            <a:r>
              <a:rPr kumimoji="0" lang="en-GB" sz="24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All Week – Support Staff</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lvl="0" algn="ctr">
              <a:defRPr/>
            </a:pPr>
            <a:r>
              <a:rPr lang="en-GB" sz="3200" b="1" dirty="0">
                <a:solidFill>
                  <a:prstClr val="black"/>
                </a:solidFill>
                <a:latin typeface="Comic Sans MS" panose="030F0702030302020204" pitchFamily="66" charset="0"/>
              </a:rPr>
              <a:t>Mr Norris – </a:t>
            </a:r>
            <a:r>
              <a:rPr lang="en-GB" sz="2400" b="1" dirty="0">
                <a:solidFill>
                  <a:prstClr val="black"/>
                </a:solidFill>
                <a:latin typeface="Comic Sans MS" panose="030F0702030302020204" pitchFamily="66" charset="0"/>
              </a:rPr>
              <a:t>Monday-Wednesday – Support Staff</a:t>
            </a:r>
          </a:p>
          <a:p>
            <a:pPr lvl="0" algn="ctr">
              <a:defRPr/>
            </a:pPr>
            <a:endParaRPr lang="en-GB" sz="2400" b="1" dirty="0">
              <a:solidFill>
                <a:prstClr val="black"/>
              </a:solidFill>
              <a:latin typeface="Comic Sans MS" panose="030F0702030302020204" pitchFamily="66" charset="0"/>
            </a:endParaRPr>
          </a:p>
          <a:p>
            <a:pPr lvl="0" algn="ctr">
              <a:defRPr/>
            </a:pPr>
            <a:r>
              <a:rPr lang="en-GB" sz="2400" b="1" dirty="0">
                <a:solidFill>
                  <a:prstClr val="black"/>
                </a:solidFill>
                <a:latin typeface="Comic Sans MS" panose="030F0702030302020204" pitchFamily="66" charset="0"/>
              </a:rPr>
              <a:t>Mrs Periera – Learning Support Assistant</a:t>
            </a:r>
          </a:p>
          <a:p>
            <a:pPr lvl="0" algn="ctr">
              <a:defRPr/>
            </a:pPr>
            <a:endParaRPr lang="en-GB" sz="2400" b="1" dirty="0">
              <a:solidFill>
                <a:prstClr val="black"/>
              </a:solidFill>
              <a:latin typeface="Comic Sans MS" panose="030F0702030302020204"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Everyone in our school community has the right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learn, be happy and to feel safe. </a:t>
            </a:r>
          </a:p>
        </p:txBody>
      </p:sp>
      <p:pic>
        <p:nvPicPr>
          <p:cNvPr id="2" name="Picture 1">
            <a:extLst>
              <a:ext uri="{FF2B5EF4-FFF2-40B4-BE49-F238E27FC236}">
                <a16:creationId xmlns:a16="http://schemas.microsoft.com/office/drawing/2014/main" id="{04CA43F3-9B40-3A4B-FB3C-6797BDEF228A}"/>
              </a:ext>
            </a:extLst>
          </p:cNvPr>
          <p:cNvPicPr>
            <a:picLocks noChangeAspect="1"/>
          </p:cNvPicPr>
          <p:nvPr/>
        </p:nvPicPr>
        <p:blipFill>
          <a:blip r:embed="rId2"/>
          <a:stretch>
            <a:fillRect/>
          </a:stretch>
        </p:blipFill>
        <p:spPr>
          <a:xfrm>
            <a:off x="9636759" y="96519"/>
            <a:ext cx="2463801" cy="2463801"/>
          </a:xfrm>
          <a:prstGeom prst="rect">
            <a:avLst/>
          </a:prstGeom>
        </p:spPr>
      </p:pic>
    </p:spTree>
    <p:extLst>
      <p:ext uri="{BB962C8B-B14F-4D97-AF65-F5344CB8AC3E}">
        <p14:creationId xmlns:p14="http://schemas.microsoft.com/office/powerpoint/2010/main" val="2171712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390698" y="296331"/>
            <a:ext cx="7981068" cy="840718"/>
          </a:xfrm>
        </p:spPr>
        <p:txBody>
          <a:bodyPr rtlCol="0"/>
          <a:lstStyle/>
          <a:p>
            <a:r>
              <a:rPr lang="en-GB" sz="3600" b="1" dirty="0">
                <a:solidFill>
                  <a:schemeClr val="bg1"/>
                </a:solidFill>
                <a:latin typeface="Comic Sans MS" panose="030F0702030302020204" pitchFamily="66" charset="0"/>
              </a:rPr>
              <a:t>🍎 </a:t>
            </a:r>
            <a:r>
              <a:rPr lang="en-GB" sz="3600" b="1" cap="none" spc="400" dirty="0">
                <a:latin typeface="Comic Sans MS" panose="030F0702030302020204" pitchFamily="66" charset="0"/>
              </a:rPr>
              <a:t>Healthy Snacks</a:t>
            </a:r>
            <a:endParaRPr lang="en-GB" sz="36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0079931" y="123258"/>
            <a:ext cx="1948841" cy="2027582"/>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163228" y="1430873"/>
            <a:ext cx="11865544" cy="4893647"/>
          </a:xfrm>
          <a:prstGeom prst="rect">
            <a:avLst/>
          </a:prstGeom>
          <a:noFill/>
        </p:spPr>
        <p:txBody>
          <a:bodyPr wrap="square" lIns="91440" tIns="45720" rIns="91440" bIns="45720" rtlCol="0" anchor="t">
            <a:spAutoFit/>
          </a:bodyPr>
          <a:lstStyle/>
          <a:p>
            <a:pPr marL="285750" indent="-285750" algn="just">
              <a:buFont typeface="Arial" panose="020B0604020202020204" pitchFamily="34" charset="0"/>
              <a:buChar char="•"/>
            </a:pPr>
            <a:r>
              <a:rPr lang="en-GB" sz="2400" b="1" dirty="0">
                <a:solidFill>
                  <a:schemeClr val="bg1"/>
                </a:solidFill>
                <a:latin typeface="Comic Sans MS" panose="030F0702030302020204" pitchFamily="66" charset="0"/>
              </a:rPr>
              <a:t>🍎 School fruit provided daily and milk available (if ordered)</a:t>
            </a:r>
          </a:p>
          <a:p>
            <a:pPr marL="285750" indent="-285750" algn="just">
              <a:buFont typeface="Arial" panose="020B0604020202020204" pitchFamily="34" charset="0"/>
              <a:buChar char="•"/>
            </a:pPr>
            <a:endParaRPr lang="en-GB" sz="2400" b="1" dirty="0">
              <a:solidFill>
                <a:schemeClr val="bg1"/>
              </a:solidFill>
              <a:latin typeface="Comic Sans MS" panose="030F0702030302020204" pitchFamily="66" charset="0"/>
            </a:endParaRPr>
          </a:p>
          <a:p>
            <a:pPr marL="285750" indent="-285750" algn="just">
              <a:buFont typeface="Arial" panose="020B0604020202020204" pitchFamily="34" charset="0"/>
              <a:buChar char="•"/>
            </a:pPr>
            <a:r>
              <a:rPr lang="en-GB" sz="2400" b="1" dirty="0">
                <a:solidFill>
                  <a:schemeClr val="bg1"/>
                </a:solidFill>
                <a:latin typeface="Comic Sans MS" panose="030F0702030302020204" pitchFamily="66" charset="0"/>
              </a:rPr>
              <a:t>🥕 Healthy snacks may also be sent in (e.g. fruit, dried fruit, breadsticks, crackers or rice cakes)</a:t>
            </a:r>
          </a:p>
          <a:p>
            <a:pPr marL="285750" indent="-285750" algn="just">
              <a:buFont typeface="Arial" panose="020B0604020202020204" pitchFamily="34" charset="0"/>
              <a:buChar char="•"/>
            </a:pPr>
            <a:endParaRPr lang="en-GB" sz="2400" b="1" dirty="0">
              <a:solidFill>
                <a:schemeClr val="bg1"/>
              </a:solidFill>
              <a:latin typeface="Comic Sans MS" panose="030F0702030302020204" pitchFamily="66" charset="0"/>
            </a:endParaRPr>
          </a:p>
          <a:p>
            <a:pPr marL="285750" indent="-285750" algn="just">
              <a:buFont typeface="Arial" panose="020B0604020202020204" pitchFamily="34" charset="0"/>
              <a:buChar char="•"/>
            </a:pPr>
            <a:r>
              <a:rPr lang="en-GB" sz="2400" b="1" dirty="0">
                <a:solidFill>
                  <a:schemeClr val="bg1"/>
                </a:solidFill>
                <a:latin typeface="Comic Sans MS" panose="030F0702030302020204" pitchFamily="66" charset="0"/>
              </a:rPr>
              <a:t>🚫 No nuts or products labelled 'may contain nuts’</a:t>
            </a:r>
          </a:p>
          <a:p>
            <a:pPr algn="just"/>
            <a:endParaRPr lang="en-GB" sz="2400" b="1" dirty="0">
              <a:solidFill>
                <a:schemeClr val="bg1"/>
              </a:solidFill>
              <a:latin typeface="Comic Sans MS" panose="030F0702030302020204" pitchFamily="66" charset="0"/>
            </a:endParaRPr>
          </a:p>
          <a:p>
            <a:pPr marL="285750" indent="-285750" algn="just">
              <a:buFont typeface="Arial" panose="020B0604020202020204" pitchFamily="34" charset="0"/>
              <a:buChar char="•"/>
            </a:pPr>
            <a:r>
              <a:rPr lang="en-GB" sz="2400" b="1" dirty="0">
                <a:solidFill>
                  <a:schemeClr val="bg1"/>
                </a:solidFill>
                <a:latin typeface="Comic Sans MS" panose="030F0702030302020204" pitchFamily="66" charset="0"/>
              </a:rPr>
              <a:t>🍓 Children are welcome to have extra fruit if available</a:t>
            </a:r>
          </a:p>
          <a:p>
            <a:pPr marL="285750" indent="-285750" algn="just">
              <a:buFont typeface="Arial" panose="020B0604020202020204" pitchFamily="34" charset="0"/>
              <a:buChar char="•"/>
            </a:pPr>
            <a:endParaRPr lang="en-GB" sz="2400" b="1" dirty="0">
              <a:solidFill>
                <a:schemeClr val="bg1"/>
              </a:solidFill>
              <a:latin typeface="Comic Sans MS" panose="030F0702030302020204" pitchFamily="66" charset="0"/>
            </a:endParaRPr>
          </a:p>
          <a:p>
            <a:pPr marL="285750" indent="-285750" algn="just">
              <a:buFont typeface="Arial" panose="020B0604020202020204" pitchFamily="34" charset="0"/>
              <a:buChar char="•"/>
            </a:pPr>
            <a:r>
              <a:rPr lang="en-GB" sz="2400" b="1" dirty="0">
                <a:solidFill>
                  <a:schemeClr val="bg1"/>
                </a:solidFill>
                <a:latin typeface="Comic Sans MS" panose="030F0702030302020204" pitchFamily="66" charset="0"/>
              </a:rPr>
              <a:t>🥨 Afternoon snack donations are always appreciated (e.g. breadsticks, crackers or rice cakes)</a:t>
            </a:r>
          </a:p>
          <a:p>
            <a:pPr marL="285750" indent="-285750" algn="just">
              <a:buFont typeface="Arial" panose="020B0604020202020204" pitchFamily="34" charset="0"/>
              <a:buChar char="•"/>
            </a:pPr>
            <a:endParaRPr lang="en-GB" sz="2400" b="1" dirty="0">
              <a:solidFill>
                <a:schemeClr val="bg1"/>
              </a:solidFill>
              <a:latin typeface="Comic Sans MS" panose="030F0702030302020204" pitchFamily="66" charset="0"/>
              <a:ea typeface="Calibri Light"/>
              <a:cs typeface="Calibri Light"/>
            </a:endParaRPr>
          </a:p>
          <a:p>
            <a:pPr marL="285750" indent="-285750" algn="just">
              <a:buFont typeface="Arial" panose="020B0604020202020204" pitchFamily="34" charset="0"/>
              <a:buChar char="•"/>
            </a:pPr>
            <a:r>
              <a:rPr lang="en-GB" sz="2400" b="1" dirty="0">
                <a:solidFill>
                  <a:srgbClr val="FFFF00"/>
                </a:solidFill>
                <a:latin typeface="Comic Sans MS" panose="030F0702030302020204" pitchFamily="66" charset="0"/>
                <a:ea typeface="Calibri Light"/>
                <a:cs typeface="Calibri Light"/>
              </a:rPr>
              <a:t>Please make sure that fruit is cut!</a:t>
            </a:r>
            <a:endParaRPr lang="en-GB" sz="2400" b="1" dirty="0">
              <a:solidFill>
                <a:srgbClr val="FFFF00"/>
              </a:solidFill>
              <a:ea typeface="Calibri Light"/>
              <a:cs typeface="Calibri Light"/>
            </a:endParaRPr>
          </a:p>
        </p:txBody>
      </p:sp>
      <p:pic>
        <p:nvPicPr>
          <p:cNvPr id="5" name="Picture 4" descr="Close-up of rows of produce in boxes: Roma tomatoes, string beans, jalapeños, plums">
            <a:extLst>
              <a:ext uri="{FF2B5EF4-FFF2-40B4-BE49-F238E27FC236}">
                <a16:creationId xmlns:a16="http://schemas.microsoft.com/office/drawing/2014/main" id="{92E038E5-A868-858E-F339-B9CB8BCC0DC5}"/>
              </a:ext>
            </a:extLst>
          </p:cNvPr>
          <p:cNvPicPr>
            <a:picLocks noChangeAspect="1"/>
          </p:cNvPicPr>
          <p:nvPr/>
        </p:nvPicPr>
        <p:blipFill>
          <a:blip r:embed="rId4"/>
          <a:stretch>
            <a:fillRect/>
          </a:stretch>
        </p:blipFill>
        <p:spPr>
          <a:xfrm>
            <a:off x="9261975" y="2617737"/>
            <a:ext cx="2484832" cy="1474138"/>
          </a:xfrm>
          <a:prstGeom prst="rect">
            <a:avLst/>
          </a:prstGeom>
        </p:spPr>
      </p:pic>
    </p:spTree>
    <p:extLst>
      <p:ext uri="{BB962C8B-B14F-4D97-AF65-F5344CB8AC3E}">
        <p14:creationId xmlns:p14="http://schemas.microsoft.com/office/powerpoint/2010/main" val="422953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2249722" y="257406"/>
            <a:ext cx="10076904" cy="601659"/>
          </a:xfrm>
        </p:spPr>
        <p:txBody>
          <a:bodyPr rtlCol="0"/>
          <a:lstStyle/>
          <a:p>
            <a:pPr rtl="0"/>
            <a:r>
              <a:rPr lang="en-GB" sz="3600" b="1" cap="none" spc="400" dirty="0">
                <a:latin typeface="Comic Sans MS" panose="030F0702030302020204" pitchFamily="66" charset="0"/>
              </a:rPr>
              <a:t>Water and toilet</a:t>
            </a:r>
            <a:endParaRPr lang="en-GB" sz="36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9674087" y="214566"/>
            <a:ext cx="1948841" cy="2027582"/>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71788" y="1091394"/>
            <a:ext cx="11551140" cy="5139869"/>
          </a:xfrm>
          <a:prstGeom prst="rect">
            <a:avLst/>
          </a:prstGeom>
          <a:noFill/>
        </p:spPr>
        <p:txBody>
          <a:bodyPr wrap="square" lIns="91440" tIns="45720" rIns="91440" bIns="45720" rtlCol="0" anchor="t">
            <a:spAutoFit/>
          </a:bodyPr>
          <a:lstStyle/>
          <a:p>
            <a:r>
              <a:rPr lang="en-GB" sz="3200" b="1" dirty="0">
                <a:latin typeface="Arial" panose="020B0604020202020204" pitchFamily="34" charset="0"/>
                <a:cs typeface="Arial" panose="020B0604020202020204" pitchFamily="34" charset="0"/>
              </a:rPr>
              <a:t>💧 </a:t>
            </a:r>
            <a:r>
              <a:rPr lang="en-GB" sz="3200" b="1" dirty="0">
                <a:solidFill>
                  <a:schemeClr val="bg1"/>
                </a:solidFill>
                <a:latin typeface="Arial" panose="020B0604020202020204" pitchFamily="34" charset="0"/>
                <a:cs typeface="Arial" panose="020B0604020202020204" pitchFamily="34" charset="0"/>
              </a:rPr>
              <a:t>Drinks</a:t>
            </a:r>
          </a:p>
          <a:p>
            <a:r>
              <a:rPr lang="en-GB" sz="2400" dirty="0">
                <a:solidFill>
                  <a:schemeClr val="bg1"/>
                </a:solidFill>
                <a:latin typeface="Arial" panose="020B0604020202020204" pitchFamily="34" charset="0"/>
                <a:cs typeface="Arial" panose="020B0604020202020204" pitchFamily="34" charset="0"/>
              </a:rPr>
              <a:t>💦 Water bottles are accessible throughout the day </a:t>
            </a:r>
          </a:p>
          <a:p>
            <a:r>
              <a:rPr lang="en-GB" sz="2400" dirty="0">
                <a:solidFill>
                  <a:schemeClr val="bg1"/>
                </a:solidFill>
                <a:latin typeface="Arial" panose="020B0604020202020204" pitchFamily="34" charset="0"/>
                <a:cs typeface="Arial" panose="020B0604020202020204" pitchFamily="34" charset="0"/>
              </a:rPr>
              <a:t>🥤 Large bottles with straws are recommended </a:t>
            </a:r>
          </a:p>
          <a:p>
            <a:r>
              <a:rPr lang="en-GB" sz="2400" dirty="0">
                <a:solidFill>
                  <a:schemeClr val="bg1"/>
                </a:solidFill>
                <a:latin typeface="Arial" panose="020B0604020202020204" pitchFamily="34" charset="0"/>
                <a:cs typeface="Arial" panose="020B0604020202020204" pitchFamily="34" charset="0"/>
              </a:rPr>
              <a:t>🚫 Water only – no squash </a:t>
            </a:r>
          </a:p>
          <a:p>
            <a:r>
              <a:rPr lang="en-GB" sz="2400" dirty="0">
                <a:solidFill>
                  <a:schemeClr val="bg1"/>
                </a:solidFill>
                <a:latin typeface="Arial" panose="020B0604020202020204" pitchFamily="34" charset="0"/>
                <a:cs typeface="Arial" panose="020B0604020202020204" pitchFamily="34" charset="0"/>
              </a:rPr>
              <a:t>⏰ Children are encouraged to drink regularly, especially after playtimes and lunchtime </a:t>
            </a:r>
          </a:p>
          <a:p>
            <a:endParaRPr lang="en-GB" sz="2400" dirty="0">
              <a:solidFill>
                <a:schemeClr val="bg1"/>
              </a:solidFill>
              <a:latin typeface="Arial" panose="020B0604020202020204" pitchFamily="34" charset="0"/>
              <a:cs typeface="Arial" panose="020B0604020202020204" pitchFamily="34" charset="0"/>
            </a:endParaRPr>
          </a:p>
          <a:p>
            <a:r>
              <a:rPr lang="en-GB" sz="3200" b="1" dirty="0">
                <a:solidFill>
                  <a:schemeClr val="bg1"/>
                </a:solidFill>
                <a:latin typeface="Arial" panose="020B0604020202020204" pitchFamily="34" charset="0"/>
                <a:cs typeface="Arial" panose="020B0604020202020204" pitchFamily="34" charset="0"/>
              </a:rPr>
              <a:t>🚻 Toileting</a:t>
            </a:r>
          </a:p>
          <a:p>
            <a:r>
              <a:rPr lang="en-GB" sz="2400" dirty="0">
                <a:solidFill>
                  <a:schemeClr val="bg1"/>
                </a:solidFill>
                <a:latin typeface="Arial" panose="020B0604020202020204" pitchFamily="34" charset="0"/>
                <a:cs typeface="Arial" panose="020B0604020202020204" pitchFamily="34" charset="0"/>
              </a:rPr>
              <a:t>🚻 Children are encouraged to use the toilet at playtimes, lunchtimes and during independent learning or transition times </a:t>
            </a:r>
          </a:p>
          <a:p>
            <a:r>
              <a:rPr lang="en-GB" sz="2400" dirty="0">
                <a:solidFill>
                  <a:schemeClr val="bg1"/>
                </a:solidFill>
                <a:latin typeface="Arial" panose="020B0604020202020204" pitchFamily="34" charset="0"/>
                <a:cs typeface="Arial" panose="020B0604020202020204" pitchFamily="34" charset="0"/>
              </a:rPr>
              <a:t>👩‍🏫 We discourage toilet trips during whole-class teaching where possible </a:t>
            </a:r>
          </a:p>
          <a:p>
            <a:r>
              <a:rPr lang="en-GB" sz="2400" dirty="0">
                <a:solidFill>
                  <a:schemeClr val="bg1"/>
                </a:solidFill>
                <a:latin typeface="Arial" panose="020B0604020202020204" pitchFamily="34" charset="0"/>
                <a:cs typeface="Arial" panose="020B0604020202020204" pitchFamily="34" charset="0"/>
              </a:rPr>
              <a:t>❤️ However, we would never refuse a child who genuinely needs to go</a:t>
            </a:r>
          </a:p>
          <a:p>
            <a:pPr marL="342900" indent="-342900" algn="just">
              <a:buFont typeface="Arial" panose="020B0604020202020204" pitchFamily="34" charset="0"/>
              <a:buChar char="•"/>
            </a:pPr>
            <a:endParaRPr lang="en-GB" sz="2400" b="1" dirty="0">
              <a:solidFill>
                <a:schemeClr val="bg1"/>
              </a:solidFill>
              <a:ea typeface="Calibri Light"/>
              <a:cs typeface="Calibri Light"/>
            </a:endParaRPr>
          </a:p>
        </p:txBody>
      </p:sp>
    </p:spTree>
    <p:extLst>
      <p:ext uri="{BB962C8B-B14F-4D97-AF65-F5344CB8AC3E}">
        <p14:creationId xmlns:p14="http://schemas.microsoft.com/office/powerpoint/2010/main" val="3344977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1929959" y="321486"/>
            <a:ext cx="6272784" cy="840718"/>
          </a:xfrm>
        </p:spPr>
        <p:txBody>
          <a:bodyPr rtlCol="0"/>
          <a:lstStyle/>
          <a:p>
            <a:r>
              <a:rPr lang="en-GB" sz="3600" b="1" dirty="0">
                <a:solidFill>
                  <a:schemeClr val="bg1"/>
                </a:solidFill>
                <a:latin typeface="Arial" panose="020B0604020202020204" pitchFamily="34" charset="0"/>
                <a:cs typeface="Arial" panose="020B0604020202020204" pitchFamily="34" charset="0"/>
              </a:rPr>
              <a:t>❤️</a:t>
            </a:r>
            <a:r>
              <a:rPr lang="en-GB" sz="3600" b="1" cap="none" spc="400" dirty="0">
                <a:latin typeface="Comic Sans MS" panose="030F0702030302020204" pitchFamily="66" charset="0"/>
              </a:rPr>
              <a:t>Behaviour</a:t>
            </a:r>
            <a:endParaRPr lang="en-GB" sz="36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0010245" y="148413"/>
            <a:ext cx="1948841" cy="2027582"/>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445308" y="1375112"/>
            <a:ext cx="8503323" cy="5324535"/>
          </a:xfrm>
          <a:prstGeom prst="rect">
            <a:avLst/>
          </a:prstGeom>
          <a:noFill/>
        </p:spPr>
        <p:txBody>
          <a:bodyPr wrap="square" rtlCol="0">
            <a:spAutoFit/>
          </a:bodyPr>
          <a:lstStyle/>
          <a:p>
            <a:r>
              <a:rPr lang="en-GB" sz="2000" dirty="0">
                <a:solidFill>
                  <a:schemeClr val="bg1"/>
                </a:solidFill>
                <a:latin typeface="Arial" panose="020B0604020202020204" pitchFamily="34" charset="0"/>
                <a:cs typeface="Arial" panose="020B0604020202020204" pitchFamily="34" charset="0"/>
              </a:rPr>
              <a:t>😊 </a:t>
            </a:r>
            <a:r>
              <a:rPr lang="en-GB" sz="2000" b="1" dirty="0">
                <a:solidFill>
                  <a:schemeClr val="bg1"/>
                </a:solidFill>
                <a:latin typeface="Arial" panose="020B0604020202020204" pitchFamily="34" charset="0"/>
                <a:cs typeface="Arial" panose="020B0604020202020204" pitchFamily="34" charset="0"/>
              </a:rPr>
              <a:t>Everyone in our school community has the right to learn, be happy and feel safe.</a:t>
            </a:r>
            <a:r>
              <a:rPr lang="en-GB" sz="2000" dirty="0">
                <a:solidFill>
                  <a:schemeClr val="bg1"/>
                </a:solidFill>
                <a:latin typeface="Arial" panose="020B0604020202020204" pitchFamily="34" charset="0"/>
                <a:cs typeface="Arial" panose="020B0604020202020204" pitchFamily="34" charset="0"/>
              </a:rPr>
              <a:t> </a:t>
            </a:r>
          </a:p>
          <a:p>
            <a:endParaRPr lang="en-GB" sz="2000" dirty="0">
              <a:solidFill>
                <a:schemeClr val="bg1"/>
              </a:solidFill>
              <a:latin typeface="Arial" panose="020B0604020202020204" pitchFamily="34" charset="0"/>
              <a:cs typeface="Arial" panose="020B0604020202020204" pitchFamily="34" charset="0"/>
            </a:endParaRPr>
          </a:p>
          <a:p>
            <a:r>
              <a:rPr lang="en-GB" sz="2000" b="1" dirty="0">
                <a:solidFill>
                  <a:schemeClr val="bg1"/>
                </a:solidFill>
                <a:latin typeface="Arial" panose="020B0604020202020204" pitchFamily="34" charset="0"/>
                <a:cs typeface="Arial" panose="020B0604020202020204" pitchFamily="34" charset="0"/>
              </a:rPr>
              <a:t>7 steps of behaviour</a:t>
            </a:r>
            <a:r>
              <a:rPr lang="en-GB" sz="2000" dirty="0">
                <a:solidFill>
                  <a:schemeClr val="bg1"/>
                </a:solidFill>
                <a:latin typeface="Arial" panose="020B0604020202020204" pitchFamily="34" charset="0"/>
                <a:cs typeface="Arial" panose="020B0604020202020204" pitchFamily="34" charset="0"/>
              </a:rPr>
              <a:t> (from our Behaviour Policy, available on the school website):</a:t>
            </a:r>
          </a:p>
          <a:p>
            <a:endParaRPr lang="en-GB" sz="2000" dirty="0">
              <a:solidFill>
                <a:schemeClr val="bg1"/>
              </a:solidFill>
              <a:latin typeface="Arial" panose="020B0604020202020204" pitchFamily="34" charset="0"/>
              <a:cs typeface="Arial" panose="020B0604020202020204" pitchFamily="34" charset="0"/>
            </a:endParaRPr>
          </a:p>
          <a:p>
            <a:r>
              <a:rPr lang="en-GB" sz="2000" dirty="0">
                <a:solidFill>
                  <a:schemeClr val="bg1"/>
                </a:solidFill>
                <a:latin typeface="Arial" panose="020B0604020202020204" pitchFamily="34" charset="0"/>
                <a:cs typeface="Arial" panose="020B0604020202020204" pitchFamily="34" charset="0"/>
              </a:rPr>
              <a:t>1️⃣ Raise the child's awareness</a:t>
            </a:r>
            <a:br>
              <a:rPr lang="en-GB" sz="2000" dirty="0">
                <a:solidFill>
                  <a:schemeClr val="bg1"/>
                </a:solidFill>
                <a:latin typeface="Arial" panose="020B0604020202020204" pitchFamily="34" charset="0"/>
                <a:cs typeface="Arial" panose="020B0604020202020204" pitchFamily="34" charset="0"/>
              </a:rPr>
            </a:br>
            <a:r>
              <a:rPr lang="en-GB" sz="2000" dirty="0">
                <a:solidFill>
                  <a:schemeClr val="bg1"/>
                </a:solidFill>
                <a:latin typeface="Arial" panose="020B0604020202020204" pitchFamily="34" charset="0"/>
                <a:cs typeface="Arial" panose="020B0604020202020204" pitchFamily="34" charset="0"/>
              </a:rPr>
              <a:t>2️⃣ Reminder</a:t>
            </a:r>
            <a:br>
              <a:rPr lang="en-GB" sz="2000" dirty="0">
                <a:solidFill>
                  <a:schemeClr val="bg1"/>
                </a:solidFill>
                <a:latin typeface="Arial" panose="020B0604020202020204" pitchFamily="34" charset="0"/>
                <a:cs typeface="Arial" panose="020B0604020202020204" pitchFamily="34" charset="0"/>
              </a:rPr>
            </a:br>
            <a:r>
              <a:rPr lang="en-GB" sz="2000" dirty="0">
                <a:solidFill>
                  <a:schemeClr val="bg1"/>
                </a:solidFill>
                <a:latin typeface="Arial" panose="020B0604020202020204" pitchFamily="34" charset="0"/>
                <a:cs typeface="Arial" panose="020B0604020202020204" pitchFamily="34" charset="0"/>
              </a:rPr>
              <a:t>3️⃣ Further reminder</a:t>
            </a:r>
            <a:br>
              <a:rPr lang="en-GB" sz="2000" dirty="0">
                <a:solidFill>
                  <a:schemeClr val="bg1"/>
                </a:solidFill>
                <a:latin typeface="Arial" panose="020B0604020202020204" pitchFamily="34" charset="0"/>
                <a:cs typeface="Arial" panose="020B0604020202020204" pitchFamily="34" charset="0"/>
              </a:rPr>
            </a:br>
            <a:r>
              <a:rPr lang="en-GB" sz="2000" dirty="0">
                <a:solidFill>
                  <a:schemeClr val="bg1"/>
                </a:solidFill>
                <a:latin typeface="Arial" panose="020B0604020202020204" pitchFamily="34" charset="0"/>
                <a:cs typeface="Arial" panose="020B0604020202020204" pitchFamily="34" charset="0"/>
              </a:rPr>
              <a:t>4️⃣ 🤔 Reflection time in class</a:t>
            </a:r>
            <a:br>
              <a:rPr lang="en-GB" sz="2000" dirty="0">
                <a:solidFill>
                  <a:schemeClr val="bg1"/>
                </a:solidFill>
                <a:latin typeface="Arial" panose="020B0604020202020204" pitchFamily="34" charset="0"/>
                <a:cs typeface="Arial" panose="020B0604020202020204" pitchFamily="34" charset="0"/>
              </a:rPr>
            </a:br>
            <a:r>
              <a:rPr lang="en-GB" sz="2000" dirty="0">
                <a:solidFill>
                  <a:schemeClr val="bg1"/>
                </a:solidFill>
                <a:latin typeface="Arial" panose="020B0604020202020204" pitchFamily="34" charset="0"/>
                <a:cs typeface="Arial" panose="020B0604020202020204" pitchFamily="34" charset="0"/>
              </a:rPr>
              <a:t>5️⃣ 👥 Reflection time in Phase Leader's class</a:t>
            </a:r>
            <a:br>
              <a:rPr lang="en-GB" sz="2000" dirty="0">
                <a:solidFill>
                  <a:schemeClr val="bg1"/>
                </a:solidFill>
                <a:latin typeface="Arial" panose="020B0604020202020204" pitchFamily="34" charset="0"/>
                <a:cs typeface="Arial" panose="020B0604020202020204" pitchFamily="34" charset="0"/>
              </a:rPr>
            </a:br>
            <a:r>
              <a:rPr lang="en-GB" sz="2000" dirty="0">
                <a:solidFill>
                  <a:schemeClr val="bg1"/>
                </a:solidFill>
                <a:latin typeface="Arial" panose="020B0604020202020204" pitchFamily="34" charset="0"/>
                <a:cs typeface="Arial" panose="020B0604020202020204" pitchFamily="34" charset="0"/>
              </a:rPr>
              <a:t>6️⃣ 👔 Reflection time with the Deputy Headteacher</a:t>
            </a:r>
            <a:br>
              <a:rPr lang="en-GB" sz="2000" dirty="0">
                <a:solidFill>
                  <a:schemeClr val="bg1"/>
                </a:solidFill>
                <a:latin typeface="Arial" panose="020B0604020202020204" pitchFamily="34" charset="0"/>
                <a:cs typeface="Arial" panose="020B0604020202020204" pitchFamily="34" charset="0"/>
              </a:rPr>
            </a:br>
            <a:r>
              <a:rPr lang="en-GB" sz="2000" dirty="0">
                <a:solidFill>
                  <a:schemeClr val="bg1"/>
                </a:solidFill>
                <a:latin typeface="Arial" panose="020B0604020202020204" pitchFamily="34" charset="0"/>
                <a:cs typeface="Arial" panose="020B0604020202020204" pitchFamily="34" charset="0"/>
              </a:rPr>
              <a:t>7️⃣ 🏫 Reflection time with the Headteacher</a:t>
            </a:r>
          </a:p>
          <a:p>
            <a:endParaRPr lang="en-GB" sz="2000" dirty="0">
              <a:solidFill>
                <a:schemeClr val="bg1"/>
              </a:solidFill>
              <a:latin typeface="Arial" panose="020B0604020202020204" pitchFamily="34" charset="0"/>
              <a:cs typeface="Arial" panose="020B0604020202020204" pitchFamily="34" charset="0"/>
            </a:endParaRPr>
          </a:p>
          <a:p>
            <a:r>
              <a:rPr lang="en-GB" sz="2000" dirty="0">
                <a:solidFill>
                  <a:schemeClr val="bg1"/>
                </a:solidFill>
                <a:latin typeface="Arial" panose="020B0604020202020204" pitchFamily="34" charset="0"/>
                <a:cs typeface="Arial" panose="020B0604020202020204" pitchFamily="34" charset="0"/>
              </a:rPr>
              <a:t>⏸️ </a:t>
            </a:r>
            <a:r>
              <a:rPr lang="en-GB" sz="2000" b="1" dirty="0">
                <a:solidFill>
                  <a:schemeClr val="bg1"/>
                </a:solidFill>
                <a:latin typeface="Arial" panose="020B0604020202020204" pitchFamily="34" charset="0"/>
                <a:cs typeface="Arial" panose="020B0604020202020204" pitchFamily="34" charset="0"/>
              </a:rPr>
              <a:t>We WILL NOT take away parts of break times or lunchtimes unless it reaches Stage 6.</a:t>
            </a:r>
            <a:endParaRPr lang="en-GB" sz="2000" dirty="0">
              <a:solidFill>
                <a:schemeClr val="bg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n-GB" sz="2000" dirty="0"/>
          </a:p>
        </p:txBody>
      </p:sp>
    </p:spTree>
    <p:extLst>
      <p:ext uri="{BB962C8B-B14F-4D97-AF65-F5344CB8AC3E}">
        <p14:creationId xmlns:p14="http://schemas.microsoft.com/office/powerpoint/2010/main" val="1015890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F42DC8-CA00-5AE4-4A20-D4D69BF7E355}"/>
              </a:ext>
            </a:extLst>
          </p:cNvPr>
          <p:cNvSpPr txBox="1"/>
          <p:nvPr/>
        </p:nvSpPr>
        <p:spPr>
          <a:xfrm>
            <a:off x="-609878" y="0"/>
            <a:ext cx="12192000" cy="646331"/>
          </a:xfrm>
          <a:prstGeom prst="rect">
            <a:avLst/>
          </a:prstGeom>
          <a:noFill/>
        </p:spPr>
        <p:txBody>
          <a:bodyPr wrap="square" rtlCol="0">
            <a:spAutoFit/>
          </a:bodyPr>
          <a:lstStyle/>
          <a:p>
            <a:pPr lvl="0" algn="ctr">
              <a:defRPr/>
            </a:pPr>
            <a:r>
              <a:rPr lang="en-GB" sz="3600" b="1" dirty="0"/>
              <a:t>📧</a:t>
            </a:r>
            <a:r>
              <a:rPr kumimoji="0" lang="en-GB" sz="3600" b="1" i="0" u="none" strike="noStrike" kern="1200" cap="none" spc="0" normalizeH="0" baseline="0" noProof="0" dirty="0">
                <a:ln>
                  <a:noFill/>
                </a:ln>
                <a:solidFill>
                  <a:schemeClr val="bg1"/>
                </a:solidFill>
                <a:effectLst/>
                <a:uLnTx/>
                <a:uFillTx/>
                <a:latin typeface="Comic Sans MS" panose="030F0702030302020204" pitchFamily="66" charset="0"/>
                <a:ea typeface="+mn-ea"/>
                <a:cs typeface="+mn-cs"/>
              </a:rPr>
              <a:t>Communication Reminders</a:t>
            </a:r>
          </a:p>
        </p:txBody>
      </p:sp>
      <p:sp>
        <p:nvSpPr>
          <p:cNvPr id="4" name="TextBox 3">
            <a:extLst>
              <a:ext uri="{FF2B5EF4-FFF2-40B4-BE49-F238E27FC236}">
                <a16:creationId xmlns:a16="http://schemas.microsoft.com/office/drawing/2014/main" id="{3FA29108-4240-BE95-7ABE-65BDC6D91D65}"/>
              </a:ext>
            </a:extLst>
          </p:cNvPr>
          <p:cNvSpPr txBox="1"/>
          <p:nvPr/>
        </p:nvSpPr>
        <p:spPr>
          <a:xfrm>
            <a:off x="-3048" y="992732"/>
            <a:ext cx="12188952" cy="3416320"/>
          </a:xfrm>
          <a:prstGeom prst="rect">
            <a:avLst/>
          </a:prstGeom>
          <a:noFill/>
        </p:spPr>
        <p:txBody>
          <a:bodyPr wrap="square" rtlCol="0">
            <a:spAutoFit/>
          </a:bodyPr>
          <a:lstStyle/>
          <a:p>
            <a:r>
              <a:rPr lang="en-GB" sz="2400" dirty="0"/>
              <a:t>📞 </a:t>
            </a:r>
            <a:r>
              <a:rPr lang="en-GB" sz="2400" b="1" dirty="0"/>
              <a:t>Urgent messages</a:t>
            </a:r>
            <a:r>
              <a:rPr lang="en-GB" sz="2400" dirty="0"/>
              <a:t> should be communicated to the </a:t>
            </a:r>
            <a:r>
              <a:rPr lang="en-GB" sz="2400" b="1" dirty="0"/>
              <a:t>School Office</a:t>
            </a:r>
            <a:r>
              <a:rPr lang="en-GB" sz="2400" dirty="0"/>
              <a:t> by telephone or in person on the day. </a:t>
            </a:r>
          </a:p>
          <a:p>
            <a:endParaRPr lang="en-GB" sz="2400" dirty="0"/>
          </a:p>
          <a:p>
            <a:r>
              <a:rPr lang="en-GB" sz="2400" dirty="0"/>
              <a:t>📩 </a:t>
            </a:r>
            <a:r>
              <a:rPr lang="en-GB" sz="2400" b="1" dirty="0"/>
              <a:t>Non-urgent messages</a:t>
            </a:r>
            <a:r>
              <a:rPr lang="en-GB" sz="2400" dirty="0"/>
              <a:t> should be emailed to the School Office: </a:t>
            </a:r>
            <a:r>
              <a:rPr lang="en-GB" sz="2400" b="1" dirty="0"/>
              <a:t>admin@digswell.herts.sch.uk</a:t>
            </a:r>
            <a:r>
              <a:rPr lang="en-GB" sz="2400" dirty="0"/>
              <a:t> </a:t>
            </a:r>
          </a:p>
          <a:p>
            <a:endParaRPr lang="en-GB" sz="2400" dirty="0"/>
          </a:p>
          <a:p>
            <a:r>
              <a:rPr lang="en-GB" sz="2400" dirty="0"/>
              <a:t>✉️ Please include the member of staff's name in the </a:t>
            </a:r>
            <a:r>
              <a:rPr lang="en-GB" sz="2400" b="1" dirty="0"/>
              <a:t>subject line</a:t>
            </a:r>
            <a:r>
              <a:rPr lang="en-GB" sz="2400" dirty="0"/>
              <a:t>, and your email will be forwarded. </a:t>
            </a:r>
          </a:p>
          <a:p>
            <a:pPr lvl="1"/>
            <a:endParaRPr lang="en-GB" sz="2400" dirty="0"/>
          </a:p>
          <a:p>
            <a:r>
              <a:rPr lang="en-GB" sz="2400" dirty="0"/>
              <a:t>🤝 </a:t>
            </a:r>
            <a:r>
              <a:rPr lang="en-GB" sz="2400" b="1" dirty="0"/>
              <a:t>To arrange a meeting with me</a:t>
            </a:r>
            <a:r>
              <a:rPr lang="en-GB" sz="2400" dirty="0"/>
              <a:t>, please contact the School Office by email.</a:t>
            </a:r>
          </a:p>
        </p:txBody>
      </p:sp>
    </p:spTree>
    <p:extLst>
      <p:ext uri="{BB962C8B-B14F-4D97-AF65-F5344CB8AC3E}">
        <p14:creationId xmlns:p14="http://schemas.microsoft.com/office/powerpoint/2010/main" val="2050650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105294" y="32656"/>
            <a:ext cx="10892443" cy="840718"/>
          </a:xfrm>
        </p:spPr>
        <p:txBody>
          <a:bodyPr rtlCol="0"/>
          <a:lstStyle/>
          <a:p>
            <a:pPr rtl="0"/>
            <a:r>
              <a:rPr lang="en-GB" sz="5400" cap="none" spc="400" dirty="0">
                <a:latin typeface="Comic Sans MS" panose="030F0702030302020204" pitchFamily="66" charset="0"/>
              </a:rPr>
              <a:t>⏰ Arriving at School🏫 </a:t>
            </a:r>
            <a:endParaRPr lang="en-GB"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0777083" y="112381"/>
            <a:ext cx="1309623" cy="1362537"/>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74815" y="793649"/>
            <a:ext cx="12266815" cy="3785652"/>
          </a:xfrm>
          <a:prstGeom prst="rect">
            <a:avLst/>
          </a:prstGeom>
          <a:noFill/>
        </p:spPr>
        <p:txBody>
          <a:bodyPr wrap="square" rtlCol="0">
            <a:spAutoFit/>
          </a:bodyPr>
          <a:lstStyle/>
          <a:p>
            <a:r>
              <a:rPr lang="en-GB" sz="2000" b="1" dirty="0">
                <a:solidFill>
                  <a:schemeClr val="bg1"/>
                </a:solidFill>
                <a:latin typeface="Comic Sans MS" panose="030F0702030302020204" pitchFamily="66" charset="0"/>
              </a:rPr>
              <a:t>🏫 Please arrive promptly for the start of the school day at 8:40am.</a:t>
            </a:r>
          </a:p>
          <a:p>
            <a:endParaRPr lang="en-GB" sz="2000" b="1" dirty="0">
              <a:solidFill>
                <a:schemeClr val="bg1"/>
              </a:solidFill>
              <a:latin typeface="Comic Sans MS" panose="030F0702030302020204" pitchFamily="66" charset="0"/>
            </a:endParaRPr>
          </a:p>
          <a:p>
            <a:r>
              <a:rPr lang="en-GB" sz="2000" b="1" dirty="0">
                <a:solidFill>
                  <a:schemeClr val="bg1"/>
                </a:solidFill>
                <a:latin typeface="Comic Sans MS" panose="030F0702030302020204" pitchFamily="66" charset="0"/>
              </a:rPr>
              <a:t>🚪If you arrive after 8:40am, please enter via the School Office.</a:t>
            </a:r>
          </a:p>
          <a:p>
            <a:endParaRPr lang="en-GB" sz="2000" b="1" dirty="0">
              <a:solidFill>
                <a:schemeClr val="bg1"/>
              </a:solidFill>
              <a:latin typeface="Comic Sans MS" panose="030F0702030302020204" pitchFamily="66" charset="0"/>
            </a:endParaRPr>
          </a:p>
          <a:p>
            <a:r>
              <a:rPr lang="en-GB" sz="2000" b="1" dirty="0">
                <a:solidFill>
                  <a:schemeClr val="bg1"/>
                </a:solidFill>
                <a:latin typeface="Comic Sans MS" panose="030F0702030302020204" pitchFamily="66" charset="0"/>
              </a:rPr>
              <a:t>📝Children arriving after registration, but before 9:10am, will be signed into the Late Book and you will be asked to provide a reason for the lateness.</a:t>
            </a:r>
          </a:p>
          <a:p>
            <a:endParaRPr lang="en-GB" sz="2000" b="1" dirty="0">
              <a:solidFill>
                <a:schemeClr val="bg1"/>
              </a:solidFill>
              <a:latin typeface="Comic Sans MS" panose="030F0702030302020204" pitchFamily="66" charset="0"/>
            </a:endParaRPr>
          </a:p>
          <a:p>
            <a:r>
              <a:rPr lang="en-GB" sz="2000" b="1" dirty="0">
                <a:solidFill>
                  <a:schemeClr val="bg1"/>
                </a:solidFill>
                <a:latin typeface="Comic Sans MS" panose="030F0702030302020204" pitchFamily="66" charset="0"/>
              </a:rPr>
              <a:t>⏰The register closes at 9:10am. Children arriving after this time will be marked as absent for that session.</a:t>
            </a:r>
          </a:p>
          <a:p>
            <a:endParaRPr lang="en-GB" sz="2000" b="1" dirty="0">
              <a:solidFill>
                <a:schemeClr val="bg1"/>
              </a:solidFill>
              <a:latin typeface="Comic Sans MS" panose="030F0702030302020204" pitchFamily="66" charset="0"/>
            </a:endParaRPr>
          </a:p>
          <a:p>
            <a:r>
              <a:rPr lang="en-GB" sz="2000" b="1" dirty="0">
                <a:solidFill>
                  <a:schemeClr val="bg1"/>
                </a:solidFill>
                <a:latin typeface="Comic Sans MS" panose="030F0702030302020204" pitchFamily="66" charset="0"/>
              </a:rPr>
              <a:t>⭐ Arriving on time helps your child settle quickly, maximises learning time and supports a positive attendance record.</a:t>
            </a:r>
            <a:endParaRPr lang="en-GB" sz="2000" dirty="0"/>
          </a:p>
        </p:txBody>
      </p:sp>
      <p:pic>
        <p:nvPicPr>
          <p:cNvPr id="4" name="Picture 3">
            <a:extLst>
              <a:ext uri="{FF2B5EF4-FFF2-40B4-BE49-F238E27FC236}">
                <a16:creationId xmlns:a16="http://schemas.microsoft.com/office/drawing/2014/main" id="{263B0747-6D1A-3976-4FD8-E515F914709D}"/>
              </a:ext>
            </a:extLst>
          </p:cNvPr>
          <p:cNvPicPr>
            <a:picLocks noChangeAspect="1"/>
          </p:cNvPicPr>
          <p:nvPr/>
        </p:nvPicPr>
        <p:blipFill rotWithShape="1">
          <a:blip r:embed="rId4"/>
          <a:srcRect l="14891" t="25781" r="44348" b="22619"/>
          <a:stretch/>
        </p:blipFill>
        <p:spPr>
          <a:xfrm>
            <a:off x="4669021" y="4565360"/>
            <a:ext cx="6617817" cy="2005970"/>
          </a:xfrm>
          <a:prstGeom prst="rect">
            <a:avLst/>
          </a:prstGeom>
        </p:spPr>
      </p:pic>
    </p:spTree>
    <p:extLst>
      <p:ext uri="{BB962C8B-B14F-4D97-AF65-F5344CB8AC3E}">
        <p14:creationId xmlns:p14="http://schemas.microsoft.com/office/powerpoint/2010/main" val="3674076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2185595" y="-98808"/>
            <a:ext cx="9344157" cy="840718"/>
          </a:xfrm>
        </p:spPr>
        <p:txBody>
          <a:bodyPr rtlCol="0"/>
          <a:lstStyle/>
          <a:p>
            <a:pPr rtl="0"/>
            <a:r>
              <a:rPr lang="en-GB" sz="3600" b="1" cap="none" spc="400" dirty="0">
                <a:latin typeface="Comic Sans MS" panose="030F0702030302020204" pitchFamily="66" charset="0"/>
              </a:rPr>
              <a:t>📅 Attendance Matters</a:t>
            </a: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0392790" y="98648"/>
            <a:ext cx="1550944" cy="1613608"/>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0" y="621429"/>
            <a:ext cx="11854544" cy="4524315"/>
          </a:xfrm>
          <a:prstGeom prst="rect">
            <a:avLst/>
          </a:prstGeom>
          <a:noFill/>
        </p:spPr>
        <p:txBody>
          <a:bodyPr wrap="square" rtlCol="0">
            <a:spAutoFit/>
          </a:bodyPr>
          <a:lstStyle/>
          <a:p>
            <a:r>
              <a:rPr lang="en-GB" dirty="0">
                <a:solidFill>
                  <a:schemeClr val="bg1"/>
                </a:solidFill>
                <a:latin typeface="Arial" panose="020B0604020202020204" pitchFamily="34" charset="0"/>
                <a:cs typeface="Arial" panose="020B0604020202020204" pitchFamily="34" charset="0"/>
              </a:rPr>
              <a:t>🎒 </a:t>
            </a:r>
            <a:r>
              <a:rPr lang="en-GB" b="1" dirty="0">
                <a:solidFill>
                  <a:schemeClr val="bg1"/>
                </a:solidFill>
                <a:latin typeface="Arial" panose="020B0604020202020204" pitchFamily="34" charset="0"/>
                <a:cs typeface="Arial" panose="020B0604020202020204" pitchFamily="34" charset="0"/>
              </a:rPr>
              <a:t>Please ensure your child attends school every day unless they are unwell or injured.</a:t>
            </a:r>
            <a:r>
              <a:rPr lang="en-GB" dirty="0">
                <a:solidFill>
                  <a:schemeClr val="bg1"/>
                </a:solidFill>
                <a:latin typeface="Arial" panose="020B0604020202020204" pitchFamily="34" charset="0"/>
                <a:cs typeface="Arial" panose="020B0604020202020204" pitchFamily="34" charset="0"/>
              </a:rPr>
              <a:t> </a:t>
            </a:r>
          </a:p>
          <a:p>
            <a:endParaRPr lang="en-GB" dirty="0">
              <a:solidFill>
                <a:schemeClr val="bg1"/>
              </a:solidFill>
              <a:latin typeface="Arial" panose="020B0604020202020204" pitchFamily="34" charset="0"/>
              <a:cs typeface="Arial" panose="020B0604020202020204" pitchFamily="34" charset="0"/>
            </a:endParaRPr>
          </a:p>
          <a:p>
            <a:r>
              <a:rPr lang="en-GB" dirty="0">
                <a:solidFill>
                  <a:schemeClr val="bg1"/>
                </a:solidFill>
                <a:latin typeface="Arial" panose="020B0604020202020204" pitchFamily="34" charset="0"/>
                <a:cs typeface="Arial" panose="020B0604020202020204" pitchFamily="34" charset="0"/>
              </a:rPr>
              <a:t>🌴 </a:t>
            </a:r>
            <a:r>
              <a:rPr lang="en-GB" b="1" dirty="0">
                <a:solidFill>
                  <a:schemeClr val="bg1"/>
                </a:solidFill>
                <a:latin typeface="Arial" panose="020B0604020202020204" pitchFamily="34" charset="0"/>
                <a:cs typeface="Arial" panose="020B0604020202020204" pitchFamily="34" charset="0"/>
              </a:rPr>
              <a:t>Holidays during term time cannot be authorised.</a:t>
            </a:r>
            <a:r>
              <a:rPr lang="en-GB" dirty="0">
                <a:solidFill>
                  <a:schemeClr val="bg1"/>
                </a:solidFill>
                <a:latin typeface="Arial" panose="020B0604020202020204" pitchFamily="34" charset="0"/>
                <a:cs typeface="Arial" panose="020B0604020202020204" pitchFamily="34" charset="0"/>
              </a:rPr>
              <a:t> </a:t>
            </a:r>
          </a:p>
          <a:p>
            <a:endParaRPr lang="en-GB" dirty="0">
              <a:solidFill>
                <a:schemeClr val="bg1"/>
              </a:solidFill>
              <a:latin typeface="Arial" panose="020B0604020202020204" pitchFamily="34" charset="0"/>
              <a:cs typeface="Arial" panose="020B0604020202020204" pitchFamily="34" charset="0"/>
            </a:endParaRPr>
          </a:p>
          <a:p>
            <a:r>
              <a:rPr lang="en-GB" dirty="0">
                <a:solidFill>
                  <a:schemeClr val="bg1"/>
                </a:solidFill>
                <a:latin typeface="Arial" panose="020B0604020202020204" pitchFamily="34" charset="0"/>
                <a:cs typeface="Arial" panose="020B0604020202020204" pitchFamily="34" charset="0"/>
              </a:rPr>
              <a:t>📊 </a:t>
            </a:r>
            <a:r>
              <a:rPr lang="en-GB" b="1" dirty="0">
                <a:solidFill>
                  <a:schemeClr val="bg1"/>
                </a:solidFill>
                <a:latin typeface="Arial" panose="020B0604020202020204" pitchFamily="34" charset="0"/>
                <a:cs typeface="Arial" panose="020B0604020202020204" pitchFamily="34" charset="0"/>
              </a:rPr>
              <a:t>Attendance is monitored regularly.</a:t>
            </a:r>
            <a:r>
              <a:rPr lang="en-GB" dirty="0">
                <a:solidFill>
                  <a:schemeClr val="bg1"/>
                </a:solidFill>
                <a:latin typeface="Arial" panose="020B0604020202020204" pitchFamily="34" charset="0"/>
                <a:cs typeface="Arial" panose="020B0604020202020204" pitchFamily="34" charset="0"/>
              </a:rPr>
              <a:t> If your child's attendance becomes a concern, the school will contact you to offer support. </a:t>
            </a:r>
          </a:p>
          <a:p>
            <a:endParaRPr lang="en-GB" dirty="0">
              <a:solidFill>
                <a:schemeClr val="bg1"/>
              </a:solidFill>
              <a:latin typeface="Arial" panose="020B0604020202020204" pitchFamily="34" charset="0"/>
              <a:cs typeface="Arial" panose="020B0604020202020204" pitchFamily="34" charset="0"/>
            </a:endParaRPr>
          </a:p>
          <a:p>
            <a:r>
              <a:rPr lang="en-GB" dirty="0">
                <a:solidFill>
                  <a:schemeClr val="bg1"/>
                </a:solidFill>
                <a:latin typeface="Arial" panose="020B0604020202020204" pitchFamily="34" charset="0"/>
                <a:cs typeface="Arial" panose="020B0604020202020204" pitchFamily="34" charset="0"/>
              </a:rPr>
              <a:t>🤝 </a:t>
            </a:r>
            <a:r>
              <a:rPr lang="en-GB" b="1" dirty="0">
                <a:solidFill>
                  <a:schemeClr val="bg1"/>
                </a:solidFill>
                <a:latin typeface="Arial" panose="020B0604020202020204" pitchFamily="34" charset="0"/>
                <a:cs typeface="Arial" panose="020B0604020202020204" pitchFamily="34" charset="0"/>
              </a:rPr>
              <a:t>If you would like to discuss your child's attendance, please contact the School Office</a:t>
            </a:r>
            <a:r>
              <a:rPr lang="en-GB" dirty="0">
                <a:solidFill>
                  <a:schemeClr val="bg1"/>
                </a:solidFill>
                <a:latin typeface="Arial" panose="020B0604020202020204" pitchFamily="34" charset="0"/>
                <a:cs typeface="Arial" panose="020B0604020202020204" pitchFamily="34" charset="0"/>
              </a:rPr>
              <a:t> to arrange an appointment with: </a:t>
            </a:r>
          </a:p>
          <a:p>
            <a:endParaRPr lang="en-GB" dirty="0">
              <a:solidFill>
                <a:schemeClr val="bg1"/>
              </a:solidFill>
              <a:latin typeface="Arial" panose="020B0604020202020204" pitchFamily="34" charset="0"/>
              <a:cs typeface="Arial" panose="020B0604020202020204" pitchFamily="34" charset="0"/>
            </a:endParaRPr>
          </a:p>
          <a:p>
            <a:pPr lvl="1"/>
            <a:r>
              <a:rPr lang="en-GB" dirty="0">
                <a:solidFill>
                  <a:schemeClr val="bg1"/>
                </a:solidFill>
                <a:latin typeface="Arial" panose="020B0604020202020204" pitchFamily="34" charset="0"/>
                <a:cs typeface="Arial" panose="020B0604020202020204" pitchFamily="34" charset="0"/>
              </a:rPr>
              <a:t>👨‍🏫 </a:t>
            </a:r>
            <a:r>
              <a:rPr lang="en-GB" b="1" dirty="0">
                <a:solidFill>
                  <a:schemeClr val="bg1"/>
                </a:solidFill>
                <a:latin typeface="Arial" panose="020B0604020202020204" pitchFamily="34" charset="0"/>
                <a:cs typeface="Arial" panose="020B0604020202020204" pitchFamily="34" charset="0"/>
              </a:rPr>
              <a:t>Mr Worton-Geer (Headteacher)</a:t>
            </a:r>
            <a:r>
              <a:rPr lang="en-GB" dirty="0">
                <a:solidFill>
                  <a:schemeClr val="bg1"/>
                </a:solidFill>
                <a:latin typeface="Arial" panose="020B0604020202020204" pitchFamily="34" charset="0"/>
                <a:cs typeface="Arial" panose="020B0604020202020204" pitchFamily="34" charset="0"/>
              </a:rPr>
              <a:t>, or </a:t>
            </a:r>
          </a:p>
          <a:p>
            <a:pPr lvl="1"/>
            <a:r>
              <a:rPr lang="en-GB" dirty="0">
                <a:solidFill>
                  <a:schemeClr val="bg1"/>
                </a:solidFill>
                <a:latin typeface="Arial" panose="020B0604020202020204" pitchFamily="34" charset="0"/>
                <a:cs typeface="Arial" panose="020B0604020202020204" pitchFamily="34" charset="0"/>
              </a:rPr>
              <a:t>👩‍🏫 </a:t>
            </a:r>
            <a:r>
              <a:rPr lang="en-GB" b="1" dirty="0">
                <a:solidFill>
                  <a:schemeClr val="bg1"/>
                </a:solidFill>
                <a:latin typeface="Arial" panose="020B0604020202020204" pitchFamily="34" charset="0"/>
                <a:cs typeface="Arial" panose="020B0604020202020204" pitchFamily="34" charset="0"/>
              </a:rPr>
              <a:t>Mrs de la Croix (Deputy Headteacher &amp; SENCO)</a:t>
            </a:r>
            <a:r>
              <a:rPr lang="en-GB" dirty="0">
                <a:solidFill>
                  <a:schemeClr val="bg1"/>
                </a:solidFill>
                <a:latin typeface="Arial" panose="020B0604020202020204" pitchFamily="34" charset="0"/>
                <a:cs typeface="Arial" panose="020B0604020202020204" pitchFamily="34" charset="0"/>
              </a:rPr>
              <a:t> </a:t>
            </a:r>
          </a:p>
          <a:p>
            <a:pPr lvl="1"/>
            <a:endParaRPr lang="en-GB" dirty="0">
              <a:solidFill>
                <a:schemeClr val="bg1"/>
              </a:solidFill>
              <a:latin typeface="Arial" panose="020B0604020202020204" pitchFamily="34" charset="0"/>
              <a:cs typeface="Arial" panose="020B0604020202020204" pitchFamily="34" charset="0"/>
            </a:endParaRPr>
          </a:p>
          <a:p>
            <a:r>
              <a:rPr lang="en-GB" dirty="0">
                <a:solidFill>
                  <a:schemeClr val="bg1"/>
                </a:solidFill>
                <a:latin typeface="Arial" panose="020B0604020202020204" pitchFamily="34" charset="0"/>
                <a:cs typeface="Arial" panose="020B0604020202020204" pitchFamily="34" charset="0"/>
              </a:rPr>
              <a:t>⭐ </a:t>
            </a:r>
            <a:r>
              <a:rPr lang="en-GB" b="1" dirty="0">
                <a:solidFill>
                  <a:schemeClr val="bg1"/>
                </a:solidFill>
                <a:latin typeface="Arial" panose="020B0604020202020204" pitchFamily="34" charset="0"/>
                <a:cs typeface="Arial" panose="020B0604020202020204" pitchFamily="34" charset="0"/>
              </a:rPr>
              <a:t>Excellent attendance helps children build confidence, maintain friendships and make the best possible progress.</a:t>
            </a:r>
            <a:endParaRPr lang="en-GB"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p>
        </p:txBody>
      </p:sp>
      <p:pic>
        <p:nvPicPr>
          <p:cNvPr id="3" name="Picture 2">
            <a:extLst>
              <a:ext uri="{FF2B5EF4-FFF2-40B4-BE49-F238E27FC236}">
                <a16:creationId xmlns:a16="http://schemas.microsoft.com/office/drawing/2014/main" id="{2127F82B-312C-37C6-DD53-A023D39E2DB4}"/>
              </a:ext>
            </a:extLst>
          </p:cNvPr>
          <p:cNvPicPr>
            <a:picLocks noChangeAspect="1"/>
          </p:cNvPicPr>
          <p:nvPr/>
        </p:nvPicPr>
        <p:blipFill>
          <a:blip r:embed="rId4"/>
          <a:stretch>
            <a:fillRect/>
          </a:stretch>
        </p:blipFill>
        <p:spPr>
          <a:xfrm>
            <a:off x="2792186" y="4596938"/>
            <a:ext cx="7734300" cy="2261061"/>
          </a:xfrm>
          <a:prstGeom prst="rect">
            <a:avLst/>
          </a:prstGeom>
        </p:spPr>
      </p:pic>
    </p:spTree>
    <p:extLst>
      <p:ext uri="{BB962C8B-B14F-4D97-AF65-F5344CB8AC3E}">
        <p14:creationId xmlns:p14="http://schemas.microsoft.com/office/powerpoint/2010/main" val="681716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2120083" y="0"/>
            <a:ext cx="6272784" cy="840718"/>
          </a:xfrm>
        </p:spPr>
        <p:txBody>
          <a:bodyPr rtlCol="0"/>
          <a:lstStyle/>
          <a:p>
            <a:pPr rtl="0"/>
            <a:r>
              <a:rPr lang="en-GB" sz="3600" b="1" cap="none" spc="400" dirty="0">
                <a:latin typeface="Comic Sans MS" panose="030F0702030302020204" pitchFamily="66" charset="0"/>
              </a:rPr>
              <a:t>👕 Uniform &amp; Clothing</a:t>
            </a: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0243159" y="109728"/>
            <a:ext cx="1948841" cy="2027582"/>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72899" y="840718"/>
            <a:ext cx="9677929" cy="5940088"/>
          </a:xfrm>
          <a:prstGeom prst="rect">
            <a:avLst/>
          </a:prstGeom>
          <a:noFill/>
        </p:spPr>
        <p:txBody>
          <a:bodyPr wrap="square" rtlCol="0">
            <a:spAutoFit/>
          </a:bodyPr>
          <a:lstStyle/>
          <a:p>
            <a:r>
              <a:rPr lang="en-GB" sz="2000" dirty="0">
                <a:solidFill>
                  <a:schemeClr val="bg1"/>
                </a:solidFill>
                <a:latin typeface="Arial" panose="020B0604020202020204" pitchFamily="34" charset="0"/>
                <a:cs typeface="Arial" panose="020B0604020202020204" pitchFamily="34" charset="0"/>
              </a:rPr>
              <a:t>👕 </a:t>
            </a:r>
            <a:r>
              <a:rPr lang="en-GB" sz="2000" b="1" dirty="0">
                <a:solidFill>
                  <a:schemeClr val="bg1"/>
                </a:solidFill>
                <a:latin typeface="Arial" panose="020B0604020202020204" pitchFamily="34" charset="0"/>
                <a:cs typeface="Arial" panose="020B0604020202020204" pitchFamily="34" charset="0"/>
              </a:rPr>
              <a:t>Please ensure your child comes to school every day in the correct school uniform</a:t>
            </a:r>
            <a:r>
              <a:rPr lang="en-GB" sz="2000" dirty="0">
                <a:solidFill>
                  <a:schemeClr val="bg1"/>
                </a:solidFill>
                <a:latin typeface="Arial" panose="020B0604020202020204" pitchFamily="34" charset="0"/>
                <a:cs typeface="Arial" panose="020B0604020202020204" pitchFamily="34" charset="0"/>
              </a:rPr>
              <a:t>, including </a:t>
            </a:r>
            <a:r>
              <a:rPr lang="en-GB" sz="2000" b="1" dirty="0">
                <a:solidFill>
                  <a:schemeClr val="bg1"/>
                </a:solidFill>
                <a:latin typeface="Arial" panose="020B0604020202020204" pitchFamily="34" charset="0"/>
                <a:cs typeface="Arial" panose="020B0604020202020204" pitchFamily="34" charset="0"/>
              </a:rPr>
              <a:t>plain black shoes or plain black trainers</a:t>
            </a:r>
            <a:r>
              <a:rPr lang="en-GB" sz="2000" dirty="0">
                <a:solidFill>
                  <a:schemeClr val="bg1"/>
                </a:solidFill>
                <a:latin typeface="Arial" panose="020B0604020202020204" pitchFamily="34" charset="0"/>
                <a:cs typeface="Arial" panose="020B0604020202020204" pitchFamily="34" charset="0"/>
              </a:rPr>
              <a:t>. </a:t>
            </a:r>
          </a:p>
          <a:p>
            <a:endParaRPr lang="en-GB" sz="2000" dirty="0">
              <a:solidFill>
                <a:schemeClr val="bg1"/>
              </a:solidFill>
              <a:latin typeface="Arial" panose="020B0604020202020204" pitchFamily="34" charset="0"/>
              <a:cs typeface="Arial" panose="020B0604020202020204" pitchFamily="34" charset="0"/>
            </a:endParaRPr>
          </a:p>
          <a:p>
            <a:r>
              <a:rPr lang="en-GB" sz="2000" dirty="0">
                <a:solidFill>
                  <a:schemeClr val="bg1"/>
                </a:solidFill>
                <a:latin typeface="Arial" panose="020B0604020202020204" pitchFamily="34" charset="0"/>
                <a:cs typeface="Arial" panose="020B0604020202020204" pitchFamily="34" charset="0"/>
              </a:rPr>
              <a:t>☀️🌧️ </a:t>
            </a:r>
            <a:r>
              <a:rPr lang="en-GB" sz="2000" b="1" dirty="0">
                <a:solidFill>
                  <a:schemeClr val="bg1"/>
                </a:solidFill>
                <a:latin typeface="Arial" panose="020B0604020202020204" pitchFamily="34" charset="0"/>
                <a:cs typeface="Arial" panose="020B0604020202020204" pitchFamily="34" charset="0"/>
              </a:rPr>
              <a:t>Dress your child for the weather</a:t>
            </a:r>
            <a:r>
              <a:rPr lang="en-GB" sz="2000" dirty="0">
                <a:solidFill>
                  <a:schemeClr val="bg1"/>
                </a:solidFill>
                <a:latin typeface="Arial" panose="020B0604020202020204" pitchFamily="34" charset="0"/>
                <a:cs typeface="Arial" panose="020B0604020202020204" pitchFamily="34" charset="0"/>
              </a:rPr>
              <a:t> (e.g. sun hats, raincoats and warm coats) – </a:t>
            </a:r>
            <a:r>
              <a:rPr lang="en-GB" sz="2000" b="1" dirty="0">
                <a:solidFill>
                  <a:schemeClr val="bg1"/>
                </a:solidFill>
                <a:latin typeface="Arial" panose="020B0604020202020204" pitchFamily="34" charset="0"/>
                <a:cs typeface="Arial" panose="020B0604020202020204" pitchFamily="34" charset="0"/>
              </a:rPr>
              <a:t>Opal play takes place in all weathers.</a:t>
            </a:r>
            <a:r>
              <a:rPr lang="en-GB" sz="2000" dirty="0">
                <a:solidFill>
                  <a:schemeClr val="bg1"/>
                </a:solidFill>
                <a:latin typeface="Arial" panose="020B0604020202020204" pitchFamily="34" charset="0"/>
                <a:cs typeface="Arial" panose="020B0604020202020204" pitchFamily="34" charset="0"/>
              </a:rPr>
              <a:t> </a:t>
            </a:r>
          </a:p>
          <a:p>
            <a:endParaRPr lang="en-GB" sz="2000" dirty="0">
              <a:solidFill>
                <a:schemeClr val="bg1"/>
              </a:solidFill>
              <a:latin typeface="Arial" panose="020B0604020202020204" pitchFamily="34" charset="0"/>
              <a:cs typeface="Arial" panose="020B0604020202020204" pitchFamily="34" charset="0"/>
            </a:endParaRPr>
          </a:p>
          <a:p>
            <a:r>
              <a:rPr lang="en-GB" sz="2000" dirty="0">
                <a:solidFill>
                  <a:schemeClr val="bg1"/>
                </a:solidFill>
                <a:latin typeface="Arial" panose="020B0604020202020204" pitchFamily="34" charset="0"/>
                <a:cs typeface="Arial" panose="020B0604020202020204" pitchFamily="34" charset="0"/>
              </a:rPr>
              <a:t>🏷️ </a:t>
            </a:r>
            <a:r>
              <a:rPr lang="en-GB" sz="2000" b="1" dirty="0">
                <a:solidFill>
                  <a:schemeClr val="bg1"/>
                </a:solidFill>
                <a:latin typeface="Arial" panose="020B0604020202020204" pitchFamily="34" charset="0"/>
                <a:cs typeface="Arial" panose="020B0604020202020204" pitchFamily="34" charset="0"/>
              </a:rPr>
              <a:t>Please label every item of clothing.</a:t>
            </a:r>
            <a:r>
              <a:rPr lang="en-GB" sz="2000" dirty="0">
                <a:solidFill>
                  <a:schemeClr val="bg1"/>
                </a:solidFill>
                <a:latin typeface="Arial" panose="020B0604020202020204" pitchFamily="34" charset="0"/>
                <a:cs typeface="Arial" panose="020B0604020202020204" pitchFamily="34" charset="0"/>
              </a:rPr>
              <a:t> </a:t>
            </a:r>
          </a:p>
          <a:p>
            <a:endParaRPr lang="en-GB" sz="2000" dirty="0">
              <a:solidFill>
                <a:schemeClr val="bg1"/>
              </a:solidFill>
              <a:latin typeface="Arial" panose="020B0604020202020204" pitchFamily="34" charset="0"/>
              <a:cs typeface="Arial" panose="020B0604020202020204" pitchFamily="34" charset="0"/>
            </a:endParaRPr>
          </a:p>
          <a:p>
            <a:r>
              <a:rPr lang="en-GB" sz="2000" dirty="0">
                <a:solidFill>
                  <a:schemeClr val="bg1"/>
                </a:solidFill>
                <a:latin typeface="Arial" panose="020B0604020202020204" pitchFamily="34" charset="0"/>
                <a:cs typeface="Arial" panose="020B0604020202020204" pitchFamily="34" charset="0"/>
              </a:rPr>
              <a:t>🎀 </a:t>
            </a:r>
            <a:r>
              <a:rPr lang="en-GB" sz="2000" b="1" dirty="0">
                <a:solidFill>
                  <a:schemeClr val="bg1"/>
                </a:solidFill>
                <a:latin typeface="Arial" panose="020B0604020202020204" pitchFamily="34" charset="0"/>
                <a:cs typeface="Arial" panose="020B0604020202020204" pitchFamily="34" charset="0"/>
              </a:rPr>
              <a:t>Hair accessories should be plain black, navy, blue or match your child's natural hair colour.</a:t>
            </a:r>
            <a:r>
              <a:rPr lang="en-GB" sz="2000" dirty="0">
                <a:solidFill>
                  <a:schemeClr val="bg1"/>
                </a:solidFill>
                <a:latin typeface="Arial" panose="020B0604020202020204" pitchFamily="34" charset="0"/>
                <a:cs typeface="Arial" panose="020B0604020202020204" pitchFamily="34" charset="0"/>
              </a:rPr>
              <a:t> They should be small and discreet and </a:t>
            </a:r>
            <a:r>
              <a:rPr lang="en-GB" sz="2000" b="1" dirty="0">
                <a:solidFill>
                  <a:schemeClr val="bg1"/>
                </a:solidFill>
                <a:latin typeface="Arial" panose="020B0604020202020204" pitchFamily="34" charset="0"/>
                <a:cs typeface="Arial" panose="020B0604020202020204" pitchFamily="34" charset="0"/>
              </a:rPr>
              <a:t>long hair should be tied back.</a:t>
            </a:r>
            <a:r>
              <a:rPr lang="en-GB" sz="2000" dirty="0">
                <a:solidFill>
                  <a:schemeClr val="bg1"/>
                </a:solidFill>
                <a:latin typeface="Arial" panose="020B0604020202020204" pitchFamily="34" charset="0"/>
                <a:cs typeface="Arial" panose="020B0604020202020204" pitchFamily="34" charset="0"/>
              </a:rPr>
              <a:t> </a:t>
            </a:r>
          </a:p>
          <a:p>
            <a:endParaRPr lang="en-GB" sz="2000" dirty="0">
              <a:solidFill>
                <a:schemeClr val="bg1"/>
              </a:solidFill>
              <a:latin typeface="Arial" panose="020B0604020202020204" pitchFamily="34" charset="0"/>
              <a:cs typeface="Arial" panose="020B0604020202020204" pitchFamily="34" charset="0"/>
            </a:endParaRPr>
          </a:p>
          <a:p>
            <a:r>
              <a:rPr lang="en-GB" sz="2000" b="1" dirty="0">
                <a:solidFill>
                  <a:schemeClr val="bg1"/>
                </a:solidFill>
                <a:latin typeface="Arial" panose="020B0604020202020204" pitchFamily="34" charset="0"/>
                <a:cs typeface="Arial" panose="020B0604020202020204" pitchFamily="34" charset="0"/>
              </a:rPr>
              <a:t>🎒 What to Bring Each Day</a:t>
            </a:r>
          </a:p>
          <a:p>
            <a:endParaRPr lang="en-GB" sz="2000" b="1" dirty="0">
              <a:solidFill>
                <a:schemeClr val="bg1"/>
              </a:solidFill>
              <a:latin typeface="Arial" panose="020B0604020202020204" pitchFamily="34" charset="0"/>
              <a:cs typeface="Arial" panose="020B0604020202020204" pitchFamily="34" charset="0"/>
            </a:endParaRPr>
          </a:p>
          <a:p>
            <a:r>
              <a:rPr lang="en-GB" sz="2000" dirty="0">
                <a:solidFill>
                  <a:schemeClr val="bg1"/>
                </a:solidFill>
                <a:latin typeface="Arial" panose="020B0604020202020204" pitchFamily="34" charset="0"/>
                <a:cs typeface="Arial" panose="020B0604020202020204" pitchFamily="34" charset="0"/>
              </a:rPr>
              <a:t>💧 </a:t>
            </a:r>
            <a:r>
              <a:rPr lang="en-GB" sz="2000" b="1" dirty="0">
                <a:solidFill>
                  <a:schemeClr val="bg1"/>
                </a:solidFill>
                <a:latin typeface="Arial" panose="020B0604020202020204" pitchFamily="34" charset="0"/>
                <a:cs typeface="Arial" panose="020B0604020202020204" pitchFamily="34" charset="0"/>
              </a:rPr>
              <a:t>A named water bottle</a:t>
            </a:r>
            <a:r>
              <a:rPr lang="en-GB" sz="2000" dirty="0">
                <a:solidFill>
                  <a:schemeClr val="bg1"/>
                </a:solidFill>
                <a:latin typeface="Arial" panose="020B0604020202020204" pitchFamily="34" charset="0"/>
                <a:cs typeface="Arial" panose="020B0604020202020204" pitchFamily="34" charset="0"/>
              </a:rPr>
              <a:t> </a:t>
            </a:r>
          </a:p>
          <a:p>
            <a:r>
              <a:rPr lang="en-GB" sz="2000" dirty="0">
                <a:solidFill>
                  <a:schemeClr val="bg1"/>
                </a:solidFill>
                <a:latin typeface="Arial" panose="020B0604020202020204" pitchFamily="34" charset="0"/>
                <a:cs typeface="Arial" panose="020B0604020202020204" pitchFamily="34" charset="0"/>
              </a:rPr>
              <a:t>📚 </a:t>
            </a:r>
            <a:r>
              <a:rPr lang="en-GB" sz="2000" b="1" dirty="0">
                <a:solidFill>
                  <a:schemeClr val="bg1"/>
                </a:solidFill>
                <a:latin typeface="Arial" panose="020B0604020202020204" pitchFamily="34" charset="0"/>
                <a:cs typeface="Arial" panose="020B0604020202020204" pitchFamily="34" charset="0"/>
              </a:rPr>
              <a:t>A book bag with your child's Monster Phonics reading book inside</a:t>
            </a:r>
            <a:r>
              <a:rPr lang="en-GB" sz="2000" dirty="0">
                <a:solidFill>
                  <a:schemeClr val="bg1"/>
                </a:solidFill>
                <a:latin typeface="Arial" panose="020B0604020202020204" pitchFamily="34" charset="0"/>
                <a:cs typeface="Arial" panose="020B0604020202020204" pitchFamily="34" charset="0"/>
              </a:rPr>
              <a:t> </a:t>
            </a:r>
          </a:p>
          <a:p>
            <a:r>
              <a:rPr lang="en-GB" sz="2000" dirty="0">
                <a:solidFill>
                  <a:schemeClr val="bg1"/>
                </a:solidFill>
                <a:latin typeface="Arial" panose="020B0604020202020204" pitchFamily="34" charset="0"/>
                <a:cs typeface="Arial" panose="020B0604020202020204" pitchFamily="34" charset="0"/>
              </a:rPr>
              <a:t>🧦 </a:t>
            </a:r>
            <a:r>
              <a:rPr lang="en-GB" sz="2000" b="1" dirty="0">
                <a:solidFill>
                  <a:schemeClr val="bg1"/>
                </a:solidFill>
                <a:latin typeface="Arial" panose="020B0604020202020204" pitchFamily="34" charset="0"/>
                <a:cs typeface="Arial" panose="020B0604020202020204" pitchFamily="34" charset="0"/>
              </a:rPr>
              <a:t>A spare pair of socks and trousers in their bag</a:t>
            </a:r>
            <a:r>
              <a:rPr lang="en-GB" sz="2000" dirty="0">
                <a:solidFill>
                  <a:schemeClr val="bg1"/>
                </a:solidFill>
                <a:latin typeface="Arial" panose="020B0604020202020204" pitchFamily="34" charset="0"/>
                <a:cs typeface="Arial" panose="020B0604020202020204" pitchFamily="34" charset="0"/>
              </a:rPr>
              <a:t> </a:t>
            </a:r>
          </a:p>
          <a:p>
            <a:r>
              <a:rPr lang="en-GB" sz="2000" dirty="0">
                <a:solidFill>
                  <a:schemeClr val="bg1"/>
                </a:solidFill>
                <a:latin typeface="Arial" panose="020B0604020202020204" pitchFamily="34" charset="0"/>
                <a:cs typeface="Arial" panose="020B0604020202020204" pitchFamily="34" charset="0"/>
              </a:rPr>
              <a:t>👢 </a:t>
            </a:r>
            <a:r>
              <a:rPr lang="en-GB" sz="2000" b="1" dirty="0">
                <a:solidFill>
                  <a:schemeClr val="bg1"/>
                </a:solidFill>
                <a:latin typeface="Arial" panose="020B0604020202020204" pitchFamily="34" charset="0"/>
                <a:cs typeface="Arial" panose="020B0604020202020204" pitchFamily="34" charset="0"/>
              </a:rPr>
              <a:t>Named wellies can be left at school</a:t>
            </a:r>
            <a:r>
              <a:rPr lang="en-GB" sz="2000" dirty="0">
                <a:solidFill>
                  <a:schemeClr val="bg1"/>
                </a:solidFill>
                <a:latin typeface="Arial" panose="020B0604020202020204" pitchFamily="34" charset="0"/>
                <a:cs typeface="Arial" panose="020B0604020202020204" pitchFamily="34" charset="0"/>
              </a:rPr>
              <a:t> </a:t>
            </a:r>
          </a:p>
          <a:p>
            <a:endParaRPr lang="en-GB" sz="2000" dirty="0"/>
          </a:p>
        </p:txBody>
      </p:sp>
    </p:spTree>
    <p:extLst>
      <p:ext uri="{BB962C8B-B14F-4D97-AF65-F5344CB8AC3E}">
        <p14:creationId xmlns:p14="http://schemas.microsoft.com/office/powerpoint/2010/main" val="4171056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4367" y="45720"/>
            <a:ext cx="6718506" cy="646331"/>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600" b="1" i="0" u="none" strike="noStrike" kern="1200" cap="none" spc="0" normalizeH="0" baseline="0" noProof="0" dirty="0">
                <a:ln>
                  <a:noFill/>
                </a:ln>
                <a:effectLst/>
                <a:uLnTx/>
                <a:uFillTx/>
                <a:latin typeface="Comic Sans MS"/>
                <a:ea typeface="+mn-ea"/>
                <a:cs typeface="+mn-cs"/>
              </a:rPr>
              <a:t>👕 </a:t>
            </a:r>
            <a:r>
              <a:rPr kumimoji="0" sz="3600" b="1" i="0" u="none" strike="noStrike" kern="1200" cap="none" spc="0" normalizeH="0" baseline="0" noProof="0" dirty="0">
                <a:ln>
                  <a:noFill/>
                </a:ln>
                <a:solidFill>
                  <a:schemeClr val="bg1"/>
                </a:solidFill>
                <a:effectLst/>
                <a:uLnTx/>
                <a:uFillTx/>
                <a:latin typeface="Comic Sans MS"/>
                <a:ea typeface="+mn-ea"/>
                <a:cs typeface="+mn-cs"/>
              </a:rPr>
              <a:t>PE Kit – September 2026</a:t>
            </a:r>
          </a:p>
        </p:txBody>
      </p:sp>
      <p:sp>
        <p:nvSpPr>
          <p:cNvPr id="3" name="TextBox 2"/>
          <p:cNvSpPr txBox="1"/>
          <p:nvPr/>
        </p:nvSpPr>
        <p:spPr>
          <a:xfrm>
            <a:off x="304800" y="604520"/>
            <a:ext cx="11155680" cy="561692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1200"/>
              </a:spcAft>
              <a:buClrTx/>
              <a:buSzTx/>
              <a:buFontTx/>
              <a:buNone/>
              <a:tabLst/>
              <a:defRPr sz="2300">
                <a:solidFill>
                  <a:srgbClr val="FFFFFF"/>
                </a:solidFill>
                <a:latin typeface="Arial"/>
              </a:defRPr>
            </a:pPr>
            <a:r>
              <a:rPr kumimoji="0" sz="2300" b="0" i="0" u="none" strike="noStrike" kern="1200" cap="none" spc="0" normalizeH="0" baseline="0" noProof="0" dirty="0">
                <a:ln>
                  <a:noFill/>
                </a:ln>
                <a:effectLst/>
                <a:uLnTx/>
                <a:uFillTx/>
                <a:latin typeface="Arial"/>
                <a:ea typeface="+mn-ea"/>
                <a:cs typeface="+mn-cs"/>
              </a:rPr>
              <a:t>🔵 We are moving to NAVY tops for PE</a:t>
            </a:r>
            <a:r>
              <a:rPr kumimoji="0" lang="en-GB" sz="2300" b="0" i="0" u="none" strike="noStrike" kern="1200" cap="none" spc="0" normalizeH="0" baseline="0" noProof="0" dirty="0">
                <a:ln>
                  <a:noFill/>
                </a:ln>
                <a:effectLst/>
                <a:uLnTx/>
                <a:uFillTx/>
                <a:latin typeface="Arial"/>
                <a:ea typeface="+mn-ea"/>
                <a:cs typeface="+mn-cs"/>
              </a:rPr>
              <a:t> instead of white - white or navy this year, but NAVY only September 2027</a:t>
            </a:r>
          </a:p>
          <a:p>
            <a:pPr marL="0" marR="0" lvl="0" indent="0" algn="l" defTabSz="457200" rtl="0" eaLnBrk="1" fontAlgn="auto" latinLnBrk="0" hangingPunct="1">
              <a:lnSpc>
                <a:spcPct val="100000"/>
              </a:lnSpc>
              <a:spcBef>
                <a:spcPts val="0"/>
              </a:spcBef>
              <a:spcAft>
                <a:spcPts val="1200"/>
              </a:spcAft>
              <a:buClrTx/>
              <a:buSzTx/>
              <a:buFontTx/>
              <a:buNone/>
              <a:tabLst/>
              <a:defRPr sz="2300">
                <a:solidFill>
                  <a:srgbClr val="FFFFFF"/>
                </a:solidFill>
                <a:latin typeface="Arial"/>
              </a:defRPr>
            </a:pPr>
            <a:r>
              <a:rPr kumimoji="0" sz="2300" b="0" i="0" u="none" strike="noStrike" kern="1200" cap="none" spc="0" normalizeH="0" baseline="0" noProof="0" dirty="0">
                <a:ln>
                  <a:noFill/>
                </a:ln>
                <a:effectLst/>
                <a:uLnTx/>
                <a:uFillTx/>
                <a:latin typeface="Arial"/>
                <a:ea typeface="+mn-ea"/>
                <a:cs typeface="+mn-cs"/>
              </a:rPr>
              <a:t>👕 Tops can be a plain navy T-shirt, or a navy top with the school logo from Smarties</a:t>
            </a:r>
          </a:p>
          <a:p>
            <a:pPr defTabSz="457200">
              <a:spcAft>
                <a:spcPts val="1200"/>
              </a:spcAft>
              <a:defRPr sz="2300">
                <a:solidFill>
                  <a:srgbClr val="FFFFFF"/>
                </a:solidFill>
                <a:latin typeface="Arial"/>
              </a:defRPr>
            </a:pPr>
            <a:r>
              <a:rPr lang="en-GB" sz="2300" dirty="0">
                <a:latin typeface="Arial"/>
              </a:rPr>
              <a:t>👕 School jumper or fleece when it is cold</a:t>
            </a:r>
          </a:p>
          <a:p>
            <a:pPr marL="0" marR="0" lvl="0" indent="0" algn="l" defTabSz="457200" rtl="0" eaLnBrk="1" fontAlgn="auto" latinLnBrk="0" hangingPunct="1">
              <a:lnSpc>
                <a:spcPct val="100000"/>
              </a:lnSpc>
              <a:spcBef>
                <a:spcPts val="0"/>
              </a:spcBef>
              <a:spcAft>
                <a:spcPts val="1200"/>
              </a:spcAft>
              <a:buClrTx/>
              <a:buSzTx/>
              <a:buFontTx/>
              <a:buNone/>
              <a:tabLst/>
              <a:defRPr sz="2300">
                <a:solidFill>
                  <a:srgbClr val="FFFFFF"/>
                </a:solidFill>
                <a:latin typeface="Arial"/>
              </a:defRPr>
            </a:pPr>
            <a:r>
              <a:rPr kumimoji="0" sz="2300" b="0" i="0" u="none" strike="noStrike" kern="1200" cap="none" spc="0" normalizeH="0" baseline="0" noProof="0" dirty="0">
                <a:ln>
                  <a:noFill/>
                </a:ln>
                <a:effectLst/>
                <a:uLnTx/>
                <a:uFillTx/>
                <a:latin typeface="Arial"/>
                <a:ea typeface="+mn-ea"/>
                <a:cs typeface="+mn-cs"/>
              </a:rPr>
              <a:t>🩳 Shorts or joggers should be navy or black</a:t>
            </a:r>
          </a:p>
          <a:p>
            <a:pPr marL="0" marR="0" lvl="0" indent="0" algn="l" defTabSz="457200" rtl="0" eaLnBrk="1" fontAlgn="auto" latinLnBrk="0" hangingPunct="1">
              <a:lnSpc>
                <a:spcPct val="100000"/>
              </a:lnSpc>
              <a:spcBef>
                <a:spcPts val="0"/>
              </a:spcBef>
              <a:spcAft>
                <a:spcPts val="1200"/>
              </a:spcAft>
              <a:buClrTx/>
              <a:buSzTx/>
              <a:buFontTx/>
              <a:buNone/>
              <a:tabLst/>
              <a:defRPr sz="2300">
                <a:solidFill>
                  <a:srgbClr val="FFFFFF"/>
                </a:solidFill>
                <a:latin typeface="Arial"/>
              </a:defRPr>
            </a:pPr>
            <a:r>
              <a:rPr kumimoji="0" sz="2300" b="0" i="0" u="none" strike="noStrike" kern="1200" cap="none" spc="0" normalizeH="0" baseline="0" noProof="0" dirty="0">
                <a:ln>
                  <a:noFill/>
                </a:ln>
                <a:effectLst/>
                <a:uLnTx/>
                <a:uFillTx/>
                <a:latin typeface="Arial"/>
                <a:ea typeface="+mn-ea"/>
                <a:cs typeface="+mn-cs"/>
              </a:rPr>
              <a:t>👟 Please make sure children have suitable trainers for PE and that all items are clearly named</a:t>
            </a:r>
          </a:p>
          <a:p>
            <a:pPr marL="0" marR="0" lvl="0" indent="0" algn="l" defTabSz="457200" rtl="0" eaLnBrk="1" fontAlgn="auto" latinLnBrk="0" hangingPunct="1">
              <a:lnSpc>
                <a:spcPct val="100000"/>
              </a:lnSpc>
              <a:spcBef>
                <a:spcPts val="0"/>
              </a:spcBef>
              <a:spcAft>
                <a:spcPts val="1200"/>
              </a:spcAft>
              <a:buClrTx/>
              <a:buSzTx/>
              <a:buFontTx/>
              <a:buNone/>
              <a:tabLst/>
              <a:defRPr sz="2300">
                <a:solidFill>
                  <a:srgbClr val="FFFFFF"/>
                </a:solidFill>
                <a:latin typeface="Arial"/>
              </a:defRPr>
            </a:pPr>
            <a:r>
              <a:rPr kumimoji="0" sz="2300" b="0" i="0" u="none" strike="noStrike" kern="1200" cap="none" spc="0" normalizeH="0" baseline="0" noProof="0" dirty="0">
                <a:ln>
                  <a:noFill/>
                </a:ln>
                <a:effectLst/>
                <a:uLnTx/>
                <a:uFillTx/>
                <a:latin typeface="Arial"/>
                <a:ea typeface="+mn-ea"/>
                <a:cs typeface="+mn-cs"/>
              </a:rPr>
              <a:t>❤️ Thank you for helping us keep PE kit simple, practical and consistent across the school</a:t>
            </a:r>
            <a:endParaRPr kumimoji="0" lang="en-GB" sz="2300" b="0" i="0" u="none" strike="noStrike" kern="1200" cap="none" spc="0" normalizeH="0" baseline="0" noProof="0" dirty="0">
              <a:ln>
                <a:noFill/>
              </a:ln>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1200"/>
              </a:spcAft>
              <a:buClrTx/>
              <a:buSzTx/>
              <a:buFontTx/>
              <a:buNone/>
              <a:tabLst/>
              <a:defRPr sz="2300">
                <a:solidFill>
                  <a:srgbClr val="FFFFFF"/>
                </a:solidFill>
                <a:latin typeface="Arial"/>
              </a:defRPr>
            </a:pPr>
            <a:r>
              <a:rPr lang="en-GB" sz="2300" dirty="0">
                <a:latin typeface="Arial"/>
              </a:rPr>
              <a:t>All jewellery must be removed and at the very least studs must be covered up with masking tape during PE lessons.  If children are wearing jewellery, they must be able to remove jewellery and put it back in independently</a:t>
            </a:r>
            <a:endParaRPr kumimoji="0" sz="2300" b="0" i="0" u="none" strike="noStrike" kern="1200" cap="none" spc="0" normalizeH="0" baseline="0" noProof="0" dirty="0">
              <a:ln>
                <a:noFill/>
              </a:ln>
              <a:effectLst/>
              <a:uLnTx/>
              <a:uFillTx/>
              <a:latin typeface="Arial"/>
              <a:ea typeface="+mn-ea"/>
              <a:cs typeface="+mn-cs"/>
            </a:endParaRPr>
          </a:p>
        </p:txBody>
      </p:sp>
      <p:sp>
        <p:nvSpPr>
          <p:cNvPr id="4" name="Rounded Rectangle 3"/>
          <p:cNvSpPr/>
          <p:nvPr/>
        </p:nvSpPr>
        <p:spPr>
          <a:xfrm>
            <a:off x="9951720" y="5832822"/>
            <a:ext cx="1508760" cy="777240"/>
          </a:xfrm>
          <a:prstGeom prst="roundRect">
            <a:avLst/>
          </a:prstGeom>
          <a:solidFill>
            <a:srgbClr val="142D5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FFFFF"/>
                </a:solidFill>
                <a:effectLst/>
                <a:uLnTx/>
                <a:uFillTx/>
                <a:latin typeface="Arial"/>
                <a:ea typeface="+mn-ea"/>
                <a:cs typeface="+mn-cs"/>
              </a:rPr>
              <a:t>NAVY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34561" y="45720"/>
            <a:ext cx="6938117" cy="646331"/>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600" b="1" i="0" u="none" strike="noStrike" kern="1200" cap="none" spc="0" normalizeH="0" baseline="0" noProof="0" dirty="0">
                <a:ln>
                  <a:noFill/>
                </a:ln>
                <a:effectLst/>
                <a:uLnTx/>
                <a:uFillTx/>
                <a:latin typeface="Comic Sans MS"/>
                <a:ea typeface="+mn-ea"/>
                <a:cs typeface="+mn-cs"/>
              </a:rPr>
              <a:t>🚶‍♀️🚲 </a:t>
            </a:r>
            <a:r>
              <a:rPr kumimoji="0" sz="3600" b="1" i="0" u="none" strike="noStrike" kern="1200" cap="none" spc="0" normalizeH="0" baseline="0" noProof="0" dirty="0">
                <a:ln>
                  <a:noFill/>
                </a:ln>
                <a:solidFill>
                  <a:schemeClr val="bg1"/>
                </a:solidFill>
                <a:effectLst/>
                <a:uLnTx/>
                <a:uFillTx/>
                <a:latin typeface="Comic Sans MS"/>
                <a:ea typeface="+mn-ea"/>
                <a:cs typeface="+mn-cs"/>
              </a:rPr>
              <a:t>Active Travel to School</a:t>
            </a:r>
          </a:p>
        </p:txBody>
      </p:sp>
      <p:sp>
        <p:nvSpPr>
          <p:cNvPr id="3" name="TextBox 2"/>
          <p:cNvSpPr txBox="1"/>
          <p:nvPr/>
        </p:nvSpPr>
        <p:spPr>
          <a:xfrm>
            <a:off x="502920" y="960120"/>
            <a:ext cx="11155680" cy="34163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1200"/>
              </a:spcAft>
              <a:buClrTx/>
              <a:buSzTx/>
              <a:buFontTx/>
              <a:buNone/>
              <a:tabLst/>
              <a:defRPr sz="2200">
                <a:solidFill>
                  <a:srgbClr val="FFFFFF"/>
                </a:solidFill>
                <a:latin typeface="Arial"/>
              </a:defRPr>
            </a:pPr>
            <a:r>
              <a:rPr kumimoji="0" sz="2200" b="0" i="0" u="none" strike="noStrike" kern="1200" cap="none" spc="0" normalizeH="0" baseline="0" noProof="0" dirty="0">
                <a:ln>
                  <a:noFill/>
                </a:ln>
                <a:effectLst/>
                <a:uLnTx/>
                <a:uFillTx/>
                <a:latin typeface="Arial"/>
                <a:ea typeface="+mn-ea"/>
                <a:cs typeface="+mn-cs"/>
              </a:rPr>
              <a:t>🌿 Where possible, we encourage families to walk, cycle or scoot to school</a:t>
            </a:r>
          </a:p>
          <a:p>
            <a:pPr marL="0" marR="0" lvl="0" indent="0" algn="l" defTabSz="457200" rtl="0" eaLnBrk="1" fontAlgn="auto" latinLnBrk="0" hangingPunct="1">
              <a:lnSpc>
                <a:spcPct val="100000"/>
              </a:lnSpc>
              <a:spcBef>
                <a:spcPts val="0"/>
              </a:spcBef>
              <a:spcAft>
                <a:spcPts val="1200"/>
              </a:spcAft>
              <a:buClrTx/>
              <a:buSzTx/>
              <a:buFontTx/>
              <a:buNone/>
              <a:tabLst/>
              <a:defRPr sz="2200">
                <a:solidFill>
                  <a:srgbClr val="FFFFFF"/>
                </a:solidFill>
                <a:latin typeface="Arial"/>
              </a:defRPr>
            </a:pPr>
            <a:r>
              <a:rPr kumimoji="0" sz="2200" b="0" i="0" u="none" strike="noStrike" kern="1200" cap="none" spc="0" normalizeH="0" baseline="0" noProof="0" dirty="0">
                <a:ln>
                  <a:noFill/>
                </a:ln>
                <a:effectLst/>
                <a:uLnTx/>
                <a:uFillTx/>
                <a:latin typeface="Arial"/>
                <a:ea typeface="+mn-ea"/>
                <a:cs typeface="+mn-cs"/>
              </a:rPr>
              <a:t>❤️ It is a great way to build healthy habits, independence and daily activity</a:t>
            </a:r>
          </a:p>
          <a:p>
            <a:pPr marL="0" marR="0" lvl="0" indent="0" algn="l" defTabSz="457200" rtl="0" eaLnBrk="1" fontAlgn="auto" latinLnBrk="0" hangingPunct="1">
              <a:lnSpc>
                <a:spcPct val="100000"/>
              </a:lnSpc>
              <a:spcBef>
                <a:spcPts val="0"/>
              </a:spcBef>
              <a:spcAft>
                <a:spcPts val="1200"/>
              </a:spcAft>
              <a:buClrTx/>
              <a:buSzTx/>
              <a:buFontTx/>
              <a:buNone/>
              <a:tabLst/>
              <a:defRPr sz="2200">
                <a:solidFill>
                  <a:srgbClr val="FFFFFF"/>
                </a:solidFill>
                <a:latin typeface="Arial"/>
              </a:defRPr>
            </a:pPr>
            <a:r>
              <a:rPr kumimoji="0" sz="2200" b="0" i="0" u="none" strike="noStrike" kern="1200" cap="none" spc="0" normalizeH="0" baseline="0" noProof="0" dirty="0">
                <a:ln>
                  <a:noFill/>
                </a:ln>
                <a:effectLst/>
                <a:uLnTx/>
                <a:uFillTx/>
                <a:latin typeface="Arial"/>
                <a:ea typeface="+mn-ea"/>
                <a:cs typeface="+mn-cs"/>
              </a:rPr>
              <a:t>🌍 Fewer car journeys around school also help reduce congestion and improve our local environment</a:t>
            </a:r>
          </a:p>
          <a:p>
            <a:pPr marL="0" marR="0" lvl="0" indent="0" algn="l" defTabSz="457200" rtl="0" eaLnBrk="1" fontAlgn="auto" latinLnBrk="0" hangingPunct="1">
              <a:lnSpc>
                <a:spcPct val="100000"/>
              </a:lnSpc>
              <a:spcBef>
                <a:spcPts val="0"/>
              </a:spcBef>
              <a:spcAft>
                <a:spcPts val="1200"/>
              </a:spcAft>
              <a:buClrTx/>
              <a:buSzTx/>
              <a:buFontTx/>
              <a:buNone/>
              <a:tabLst/>
              <a:defRPr sz="2200">
                <a:solidFill>
                  <a:srgbClr val="FFFFFF"/>
                </a:solidFill>
                <a:latin typeface="Arial"/>
              </a:defRPr>
            </a:pPr>
            <a:r>
              <a:rPr kumimoji="0" sz="2200" b="0" i="0" u="none" strike="noStrike" kern="1200" cap="none" spc="0" normalizeH="0" baseline="0" noProof="0" dirty="0">
                <a:ln>
                  <a:noFill/>
                </a:ln>
                <a:effectLst/>
                <a:uLnTx/>
                <a:uFillTx/>
                <a:latin typeface="Arial"/>
                <a:ea typeface="+mn-ea"/>
                <a:cs typeface="+mn-cs"/>
              </a:rPr>
              <a:t>🛴 Children may bring bikes or scooters to school and should use appropriate safety equipment</a:t>
            </a:r>
          </a:p>
          <a:p>
            <a:pPr marL="0" marR="0" lvl="0" indent="0" algn="l" defTabSz="457200" rtl="0" eaLnBrk="1" fontAlgn="auto" latinLnBrk="0" hangingPunct="1">
              <a:lnSpc>
                <a:spcPct val="100000"/>
              </a:lnSpc>
              <a:spcBef>
                <a:spcPts val="0"/>
              </a:spcBef>
              <a:spcAft>
                <a:spcPts val="1200"/>
              </a:spcAft>
              <a:buClrTx/>
              <a:buSzTx/>
              <a:buFontTx/>
              <a:buNone/>
              <a:tabLst/>
              <a:defRPr sz="2200">
                <a:solidFill>
                  <a:srgbClr val="FFFFFF"/>
                </a:solidFill>
                <a:latin typeface="Arial"/>
              </a:defRPr>
            </a:pPr>
            <a:r>
              <a:rPr kumimoji="0" sz="2200" b="0" i="0" u="none" strike="noStrike" kern="1200" cap="none" spc="0" normalizeH="0" baseline="0" noProof="0" dirty="0">
                <a:ln>
                  <a:noFill/>
                </a:ln>
                <a:effectLst/>
                <a:uLnTx/>
                <a:uFillTx/>
                <a:latin typeface="Arial"/>
                <a:ea typeface="+mn-ea"/>
                <a:cs typeface="+mn-cs"/>
              </a:rPr>
              <a:t>🚗 If you need to drive, consider parking a little further away and walking the final part of the journey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 y="45720"/>
            <a:ext cx="11567160" cy="68580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600" b="1" i="0" u="none" strike="noStrike" kern="1200" cap="none" spc="0" normalizeH="0" baseline="0" noProof="0">
                <a:ln>
                  <a:noFill/>
                </a:ln>
                <a:solidFill>
                  <a:srgbClr val="FFFFFF"/>
                </a:solidFill>
                <a:effectLst/>
                <a:uLnTx/>
                <a:uFillTx/>
                <a:latin typeface="Comic Sans MS"/>
                <a:ea typeface="+mn-ea"/>
                <a:cs typeface="+mn-cs"/>
              </a:rPr>
              <a:t>⛪ Our Church School Community</a:t>
            </a:r>
          </a:p>
        </p:txBody>
      </p:sp>
      <p:sp>
        <p:nvSpPr>
          <p:cNvPr id="3" name="TextBox 2"/>
          <p:cNvSpPr txBox="1"/>
          <p:nvPr/>
        </p:nvSpPr>
        <p:spPr>
          <a:xfrm>
            <a:off x="411480" y="914400"/>
            <a:ext cx="6583680" cy="34009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1200"/>
              </a:spcAft>
              <a:buClrTx/>
              <a:buSzTx/>
              <a:buFontTx/>
              <a:buNone/>
              <a:tabLst/>
              <a:defRPr sz="1850">
                <a:solidFill>
                  <a:srgbClr val="FFFFFF"/>
                </a:solidFill>
                <a:latin typeface="Arial"/>
              </a:defRPr>
            </a:pPr>
            <a:r>
              <a:rPr kumimoji="0" sz="1850" b="0" i="0" u="none" strike="noStrike" kern="1200" cap="none" spc="0" normalizeH="0" baseline="0" noProof="0" dirty="0">
                <a:ln>
                  <a:noFill/>
                </a:ln>
                <a:solidFill>
                  <a:srgbClr val="FFFFFF"/>
                </a:solidFill>
                <a:effectLst/>
                <a:uLnTx/>
                <a:uFillTx/>
                <a:latin typeface="Arial"/>
                <a:ea typeface="+mn-ea"/>
                <a:cs typeface="+mn-cs"/>
              </a:rPr>
              <a:t>❤️ Being a Church of England school is an important part of the life and ethos of St John’s</a:t>
            </a:r>
          </a:p>
          <a:p>
            <a:pPr marL="0" marR="0" lvl="0" indent="0" algn="l" defTabSz="457200" rtl="0" eaLnBrk="1" fontAlgn="auto" latinLnBrk="0" hangingPunct="1">
              <a:lnSpc>
                <a:spcPct val="100000"/>
              </a:lnSpc>
              <a:spcBef>
                <a:spcPts val="0"/>
              </a:spcBef>
              <a:spcAft>
                <a:spcPts val="1200"/>
              </a:spcAft>
              <a:buClrTx/>
              <a:buSzTx/>
              <a:buFontTx/>
              <a:buNone/>
              <a:tabLst/>
              <a:defRPr sz="1850">
                <a:solidFill>
                  <a:srgbClr val="FFFFFF"/>
                </a:solidFill>
                <a:latin typeface="Arial"/>
              </a:defRPr>
            </a:pPr>
            <a:r>
              <a:rPr kumimoji="0" sz="1850" b="0" i="0" u="none" strike="noStrike" kern="1200" cap="none" spc="0" normalizeH="0" baseline="0" noProof="0" dirty="0">
                <a:ln>
                  <a:noFill/>
                </a:ln>
                <a:solidFill>
                  <a:srgbClr val="FFFFFF"/>
                </a:solidFill>
                <a:effectLst/>
                <a:uLnTx/>
                <a:uFillTx/>
                <a:latin typeface="Arial"/>
                <a:ea typeface="+mn-ea"/>
                <a:cs typeface="+mn-cs"/>
              </a:rPr>
              <a:t>🤝 We are proud of our close partnership with Digswell Parish and encourage families to get involved in church and joint school–church events</a:t>
            </a:r>
          </a:p>
          <a:p>
            <a:pPr marL="0" marR="0" lvl="0" indent="0" algn="l" defTabSz="457200" rtl="0" eaLnBrk="1" fontAlgn="auto" latinLnBrk="0" hangingPunct="1">
              <a:lnSpc>
                <a:spcPct val="100000"/>
              </a:lnSpc>
              <a:spcBef>
                <a:spcPts val="0"/>
              </a:spcBef>
              <a:spcAft>
                <a:spcPts val="1200"/>
              </a:spcAft>
              <a:buClrTx/>
              <a:buSzTx/>
              <a:buFontTx/>
              <a:buNone/>
              <a:tabLst/>
              <a:defRPr sz="1850">
                <a:solidFill>
                  <a:srgbClr val="FFFFFF"/>
                </a:solidFill>
                <a:latin typeface="Arial"/>
              </a:defRPr>
            </a:pPr>
            <a:r>
              <a:rPr kumimoji="0" sz="1850" b="0" i="0" u="none" strike="noStrike" kern="1200" cap="none" spc="0" normalizeH="0" baseline="0" noProof="0" dirty="0">
                <a:ln>
                  <a:noFill/>
                </a:ln>
                <a:solidFill>
                  <a:srgbClr val="FFFFFF"/>
                </a:solidFill>
                <a:effectLst/>
                <a:uLnTx/>
                <a:uFillTx/>
                <a:latin typeface="Arial"/>
                <a:ea typeface="+mn-ea"/>
                <a:cs typeface="+mn-cs"/>
              </a:rPr>
              <a:t>📰 Look out for ‘Parish News’ in our fortnightly school newsletter for services, events and ways to join in</a:t>
            </a:r>
          </a:p>
          <a:p>
            <a:pPr marL="0" marR="0" lvl="0" indent="0" algn="l" defTabSz="457200" rtl="0" eaLnBrk="1" fontAlgn="auto" latinLnBrk="0" hangingPunct="1">
              <a:lnSpc>
                <a:spcPct val="100000"/>
              </a:lnSpc>
              <a:spcBef>
                <a:spcPts val="0"/>
              </a:spcBef>
              <a:spcAft>
                <a:spcPts val="1200"/>
              </a:spcAft>
              <a:buClrTx/>
              <a:buSzTx/>
              <a:buFontTx/>
              <a:buNone/>
              <a:tabLst/>
              <a:defRPr sz="1850">
                <a:solidFill>
                  <a:srgbClr val="FFFFFF"/>
                </a:solidFill>
                <a:latin typeface="Arial"/>
              </a:defRPr>
            </a:pPr>
            <a:r>
              <a:rPr kumimoji="0" sz="1850" b="0" i="0" u="none" strike="noStrike" kern="1200" cap="none" spc="0" normalizeH="0" baseline="0" noProof="0" dirty="0">
                <a:ln>
                  <a:noFill/>
                </a:ln>
                <a:solidFill>
                  <a:srgbClr val="FFFFFF"/>
                </a:solidFill>
                <a:effectLst/>
                <a:uLnTx/>
                <a:uFillTx/>
                <a:latin typeface="Arial"/>
                <a:ea typeface="+mn-ea"/>
                <a:cs typeface="+mn-cs"/>
              </a:rPr>
              <a:t>💛 Families who wish to support the work of St John’s Church can also use the online giving link shared by the school</a:t>
            </a:r>
          </a:p>
        </p:txBody>
      </p:sp>
      <p:pic>
        <p:nvPicPr>
          <p:cNvPr id="4" name="Picture 3" descr="71a1b0e5-0818-48e8-8b96-591459370890.png"/>
          <p:cNvPicPr>
            <a:picLocks noChangeAspect="1"/>
          </p:cNvPicPr>
          <p:nvPr/>
        </p:nvPicPr>
        <p:blipFill>
          <a:blip r:embed="rId2"/>
          <a:stretch>
            <a:fillRect/>
          </a:stretch>
        </p:blipFill>
        <p:spPr>
          <a:xfrm>
            <a:off x="7269480" y="1188720"/>
            <a:ext cx="4434840" cy="2286058"/>
          </a:xfrm>
          <a:prstGeom prst="rect">
            <a:avLst/>
          </a:prstGeom>
        </p:spPr>
      </p:pic>
      <p:sp>
        <p:nvSpPr>
          <p:cNvPr id="5" name="TextBox 4"/>
          <p:cNvSpPr txBox="1"/>
          <p:nvPr/>
        </p:nvSpPr>
        <p:spPr>
          <a:xfrm>
            <a:off x="7269480" y="5440680"/>
            <a:ext cx="4434840" cy="50292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FFFFF"/>
                </a:solidFill>
                <a:effectLst/>
                <a:uLnTx/>
                <a:uFillTx/>
                <a:latin typeface="Arial"/>
                <a:ea typeface="+mn-ea"/>
                <a:cs typeface="+mn-cs"/>
              </a:rPr>
              <a:t>Online giving – £5, £10, £20 or choose your own amount</a:t>
            </a:r>
          </a:p>
        </p:txBody>
      </p:sp>
      <p:sp>
        <p:nvSpPr>
          <p:cNvPr id="6" name="Rounded Rectangle 5"/>
          <p:cNvSpPr/>
          <p:nvPr/>
        </p:nvSpPr>
        <p:spPr>
          <a:xfrm>
            <a:off x="8138160" y="5943600"/>
            <a:ext cx="2743200" cy="475488"/>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0070C0"/>
                </a:solidFill>
                <a:effectLst/>
                <a:uLnTx/>
                <a:uFillTx/>
                <a:latin typeface="Arial"/>
                <a:ea typeface="+mn-ea"/>
                <a:cs typeface="+mn-cs"/>
                <a:hlinkClick r:id="rId3"/>
              </a:rPr>
              <a:t>Open online giving link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032" y="73152"/>
            <a:ext cx="6152646" cy="5232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dirty="0">
                <a:ln>
                  <a:noFill/>
                </a:ln>
                <a:solidFill>
                  <a:srgbClr val="3D2870"/>
                </a:solidFill>
                <a:effectLst/>
                <a:uLnTx/>
                <a:uFillTx/>
                <a:latin typeface="Aptos Display"/>
                <a:ea typeface="+mn-ea"/>
                <a:cs typeface="+mn-cs"/>
              </a:rPr>
              <a:t>💷 </a:t>
            </a:r>
            <a:r>
              <a:rPr kumimoji="0" sz="2800" b="1" i="0" u="none" strike="noStrike" kern="1200" cap="none" spc="0" normalizeH="0" baseline="0" noProof="0" dirty="0">
                <a:ln>
                  <a:noFill/>
                </a:ln>
                <a:solidFill>
                  <a:schemeClr val="bg1"/>
                </a:solidFill>
                <a:effectLst/>
                <a:uLnTx/>
                <a:uFillTx/>
                <a:latin typeface="Aptos Display"/>
                <a:ea typeface="+mn-ea"/>
                <a:cs typeface="+mn-cs"/>
              </a:rPr>
              <a:t>Free School Meals &amp; Pupil Premium</a:t>
            </a:r>
          </a:p>
        </p:txBody>
      </p:sp>
      <p:sp>
        <p:nvSpPr>
          <p:cNvPr id="3" name="Rounded Rectangle 2"/>
          <p:cNvSpPr/>
          <p:nvPr/>
        </p:nvSpPr>
        <p:spPr>
          <a:xfrm>
            <a:off x="292608" y="841248"/>
            <a:ext cx="11475720" cy="749808"/>
          </a:xfrm>
          <a:prstGeom prst="roundRect">
            <a:avLst/>
          </a:prstGeom>
          <a:solidFill>
            <a:srgbClr val="F4F1FA"/>
          </a:solidFill>
          <a:ln w="15240">
            <a:solidFill>
              <a:srgbClr val="3D28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3D2870"/>
                </a:solidFill>
                <a:effectLst/>
                <a:uLnTx/>
                <a:uFillTx/>
                <a:latin typeface="Aptos"/>
                <a:ea typeface="+mn-ea"/>
                <a:cs typeface="+mn-cs"/>
              </a:rPr>
              <a:t>If your financial circumstances change at any point, please check whether your child is eligible.</a:t>
            </a:r>
          </a:p>
        </p:txBody>
      </p:sp>
      <p:sp>
        <p:nvSpPr>
          <p:cNvPr id="4" name="Rounded Rectangle 3"/>
          <p:cNvSpPr/>
          <p:nvPr/>
        </p:nvSpPr>
        <p:spPr>
          <a:xfrm>
            <a:off x="320040" y="1783080"/>
            <a:ext cx="3566160" cy="3794760"/>
          </a:xfrm>
          <a:prstGeom prst="roundRect">
            <a:avLst/>
          </a:prstGeom>
          <a:solidFill>
            <a:srgbClr val="EFF8EF"/>
          </a:solidFill>
          <a:ln w="15240">
            <a:solidFill>
              <a:srgbClr val="367646"/>
            </a:solidFill>
          </a:ln>
        </p:spPr>
        <p:style>
          <a:lnRef idx="1">
            <a:schemeClr val="accent1"/>
          </a:lnRef>
          <a:fillRef idx="3">
            <a:schemeClr val="accent1"/>
          </a:fillRef>
          <a:effectRef idx="2">
            <a:schemeClr val="accent1"/>
          </a:effectRef>
          <a:fontRef idx="minor">
            <a:schemeClr val="lt1"/>
          </a:fontRef>
        </p:style>
        <p:txBody>
          <a:bodyPr lIns="164592" tIns="146304" rIns="164592" bIns="109728" rtlCol="0" anchor="ctr"/>
          <a:lstStyle/>
          <a:p>
            <a:pPr marL="0" marR="0" lvl="0" indent="0" algn="ctr" defTabSz="457200" rtl="0" eaLnBrk="1" fontAlgn="auto" latinLnBrk="0" hangingPunct="1">
              <a:lnSpc>
                <a:spcPct val="100000"/>
              </a:lnSpc>
              <a:spcBef>
                <a:spcPts val="0"/>
              </a:spcBef>
              <a:spcAft>
                <a:spcPts val="1000"/>
              </a:spcAft>
              <a:buClrTx/>
              <a:buSzTx/>
              <a:buFontTx/>
              <a:buNone/>
              <a:tabLst/>
              <a:defRPr/>
            </a:pPr>
            <a:r>
              <a:rPr kumimoji="0" sz="1900" b="1" i="0" u="none" strike="noStrike" kern="1200" cap="none" spc="0" normalizeH="0" baseline="0" noProof="0">
                <a:ln>
                  <a:noFill/>
                </a:ln>
                <a:solidFill>
                  <a:srgbClr val="367646"/>
                </a:solidFill>
                <a:effectLst/>
                <a:uLnTx/>
                <a:uFillTx/>
                <a:latin typeface="Aptos"/>
                <a:ea typeface="+mn-ea"/>
                <a:cs typeface="+mn-cs"/>
              </a:rPr>
              <a:t>📝 How to apply</a:t>
            </a:r>
          </a:p>
          <a:p>
            <a:pPr marL="0" marR="0" lvl="0" indent="0" algn="l" defTabSz="457200" rtl="0" eaLnBrk="1" fontAlgn="auto" latinLnBrk="0" hangingPunct="1">
              <a:lnSpc>
                <a:spcPct val="100000"/>
              </a:lnSpc>
              <a:spcBef>
                <a:spcPts val="0"/>
              </a:spcBef>
              <a:spcAft>
                <a:spcPts val="800"/>
              </a:spcAft>
              <a:buClrTx/>
              <a:buSzTx/>
              <a:buFontTx/>
              <a:buNone/>
              <a:tabLst/>
              <a:defRPr sz="1550">
                <a:solidFill>
                  <a:srgbClr val="222222"/>
                </a:solidFill>
                <a:latin typeface="Aptos"/>
              </a:defRPr>
            </a:pPr>
            <a:r>
              <a:rPr kumimoji="0" sz="1550" b="0" i="0" u="none" strike="noStrike" kern="1200" cap="none" spc="0" normalizeH="0" baseline="0" noProof="0">
                <a:ln>
                  <a:noFill/>
                </a:ln>
                <a:solidFill>
                  <a:srgbClr val="222222"/>
                </a:solidFill>
                <a:effectLst/>
                <a:uLnTx/>
                <a:uFillTx/>
                <a:latin typeface="Aptos"/>
                <a:ea typeface="+mn-ea"/>
                <a:cs typeface="+mn-cs"/>
              </a:rPr>
              <a:t>• Apply online through Hertfordshire County Council.</a:t>
            </a:r>
          </a:p>
          <a:p>
            <a:pPr marL="0" marR="0" lvl="0" indent="0" algn="l" defTabSz="457200" rtl="0" eaLnBrk="1" fontAlgn="auto" latinLnBrk="0" hangingPunct="1">
              <a:lnSpc>
                <a:spcPct val="100000"/>
              </a:lnSpc>
              <a:spcBef>
                <a:spcPts val="0"/>
              </a:spcBef>
              <a:spcAft>
                <a:spcPts val="800"/>
              </a:spcAft>
              <a:buClrTx/>
              <a:buSzTx/>
              <a:buFontTx/>
              <a:buNone/>
              <a:tabLst/>
              <a:defRPr sz="1550">
                <a:solidFill>
                  <a:srgbClr val="222222"/>
                </a:solidFill>
                <a:latin typeface="Aptos"/>
              </a:defRPr>
            </a:pPr>
            <a:r>
              <a:rPr kumimoji="0" sz="1550" b="0" i="0" u="none" strike="noStrike" kern="1200" cap="none" spc="0" normalizeH="0" baseline="0" noProof="0">
                <a:ln>
                  <a:noFill/>
                </a:ln>
                <a:solidFill>
                  <a:srgbClr val="222222"/>
                </a:solidFill>
                <a:effectLst/>
                <a:uLnTx/>
                <a:uFillTx/>
                <a:latin typeface="Aptos"/>
                <a:ea typeface="+mn-ea"/>
                <a:cs typeface="+mn-cs"/>
              </a:rPr>
              <a:t>• Have your National Insurance number or Home Office number ready.</a:t>
            </a:r>
          </a:p>
          <a:p>
            <a:pPr marL="0" marR="0" lvl="0" indent="0" algn="l" defTabSz="457200" rtl="0" eaLnBrk="1" fontAlgn="auto" latinLnBrk="0" hangingPunct="1">
              <a:lnSpc>
                <a:spcPct val="100000"/>
              </a:lnSpc>
              <a:spcBef>
                <a:spcPts val="0"/>
              </a:spcBef>
              <a:spcAft>
                <a:spcPts val="800"/>
              </a:spcAft>
              <a:buClrTx/>
              <a:buSzTx/>
              <a:buFontTx/>
              <a:buNone/>
              <a:tabLst/>
              <a:defRPr sz="1550">
                <a:solidFill>
                  <a:srgbClr val="222222"/>
                </a:solidFill>
                <a:latin typeface="Aptos"/>
              </a:defRPr>
            </a:pPr>
            <a:r>
              <a:rPr kumimoji="0" sz="1550" b="0" i="0" u="none" strike="noStrike" kern="1200" cap="none" spc="0" normalizeH="0" baseline="0" noProof="0">
                <a:ln>
                  <a:noFill/>
                </a:ln>
                <a:solidFill>
                  <a:srgbClr val="222222"/>
                </a:solidFill>
                <a:effectLst/>
                <a:uLnTx/>
                <a:uFillTx/>
                <a:latin typeface="Aptos"/>
                <a:ea typeface="+mn-ea"/>
                <a:cs typeface="+mn-cs"/>
              </a:rPr>
              <a:t>• It takes around 5 minutes and eligibility can often be confirmed straight away.</a:t>
            </a:r>
          </a:p>
        </p:txBody>
      </p:sp>
      <p:sp>
        <p:nvSpPr>
          <p:cNvPr id="5" name="Rounded Rectangle 4"/>
          <p:cNvSpPr/>
          <p:nvPr/>
        </p:nvSpPr>
        <p:spPr>
          <a:xfrm>
            <a:off x="4160520" y="1783080"/>
            <a:ext cx="3566160" cy="3794760"/>
          </a:xfrm>
          <a:prstGeom prst="roundRect">
            <a:avLst/>
          </a:prstGeom>
          <a:solidFill>
            <a:srgbClr val="FFF9E5"/>
          </a:solidFill>
          <a:ln w="15240">
            <a:solidFill>
              <a:srgbClr val="AE7D12"/>
            </a:solidFill>
          </a:ln>
        </p:spPr>
        <p:style>
          <a:lnRef idx="1">
            <a:schemeClr val="accent1"/>
          </a:lnRef>
          <a:fillRef idx="3">
            <a:schemeClr val="accent1"/>
          </a:fillRef>
          <a:effectRef idx="2">
            <a:schemeClr val="accent1"/>
          </a:effectRef>
          <a:fontRef idx="minor">
            <a:schemeClr val="lt1"/>
          </a:fontRef>
        </p:style>
        <p:txBody>
          <a:bodyPr lIns="164592" tIns="146304" rIns="164592" bIns="109728" rtlCol="0" anchor="ctr"/>
          <a:lstStyle/>
          <a:p>
            <a:pPr marL="0" marR="0" lvl="0" indent="0" algn="ctr" defTabSz="457200" rtl="0" eaLnBrk="1" fontAlgn="auto" latinLnBrk="0" hangingPunct="1">
              <a:lnSpc>
                <a:spcPct val="100000"/>
              </a:lnSpc>
              <a:spcBef>
                <a:spcPts val="0"/>
              </a:spcBef>
              <a:spcAft>
                <a:spcPts val="1000"/>
              </a:spcAft>
              <a:buClrTx/>
              <a:buSzTx/>
              <a:buFontTx/>
              <a:buNone/>
              <a:tabLst/>
              <a:defRPr/>
            </a:pPr>
            <a:r>
              <a:rPr kumimoji="0" sz="1900" b="1" i="0" u="none" strike="noStrike" kern="1200" cap="none" spc="0" normalizeH="0" baseline="0" noProof="0">
                <a:ln>
                  <a:noFill/>
                </a:ln>
                <a:solidFill>
                  <a:srgbClr val="AE7D12"/>
                </a:solidFill>
                <a:effectLst/>
                <a:uLnTx/>
                <a:uFillTx/>
                <a:latin typeface="Aptos"/>
                <a:ea typeface="+mn-ea"/>
                <a:cs typeface="+mn-cs"/>
                <a:hlinkClick r:id="rId2"/>
              </a:rPr>
              <a:t>🍽️ What it could mean for you</a:t>
            </a:r>
          </a:p>
          <a:p>
            <a:pPr marL="0" marR="0" lvl="0" indent="0" algn="l" defTabSz="457200" rtl="0" eaLnBrk="1" fontAlgn="auto" latinLnBrk="0" hangingPunct="1">
              <a:lnSpc>
                <a:spcPct val="100000"/>
              </a:lnSpc>
              <a:spcBef>
                <a:spcPts val="0"/>
              </a:spcBef>
              <a:spcAft>
                <a:spcPts val="800"/>
              </a:spcAft>
              <a:buClrTx/>
              <a:buSzTx/>
              <a:buFontTx/>
              <a:buNone/>
              <a:tabLst/>
              <a:defRPr sz="1550">
                <a:solidFill>
                  <a:srgbClr val="222222"/>
                </a:solidFill>
                <a:latin typeface="Aptos"/>
              </a:defRPr>
            </a:pPr>
            <a:r>
              <a:rPr kumimoji="0" sz="1550" b="0" i="0" u="none" strike="noStrike" kern="1200" cap="none" spc="0" normalizeH="0" baseline="0" noProof="0">
                <a:ln>
                  <a:noFill/>
                </a:ln>
                <a:solidFill>
                  <a:srgbClr val="222222"/>
                </a:solidFill>
                <a:effectLst/>
                <a:uLnTx/>
                <a:uFillTx/>
                <a:latin typeface="Aptos"/>
                <a:ea typeface="+mn-ea"/>
                <a:cs typeface="+mn-cs"/>
              </a:rPr>
              <a:t>• Your child may qualify for free school meals and other linked support.</a:t>
            </a:r>
          </a:p>
          <a:p>
            <a:pPr marL="0" marR="0" lvl="0" indent="0" algn="l" defTabSz="457200" rtl="0" eaLnBrk="1" fontAlgn="auto" latinLnBrk="0" hangingPunct="1">
              <a:lnSpc>
                <a:spcPct val="100000"/>
              </a:lnSpc>
              <a:spcBef>
                <a:spcPts val="0"/>
              </a:spcBef>
              <a:spcAft>
                <a:spcPts val="800"/>
              </a:spcAft>
              <a:buClrTx/>
              <a:buSzTx/>
              <a:buFontTx/>
              <a:buNone/>
              <a:tabLst/>
              <a:defRPr sz="1550">
                <a:solidFill>
                  <a:srgbClr val="222222"/>
                </a:solidFill>
                <a:latin typeface="Aptos"/>
              </a:defRPr>
            </a:pPr>
            <a:r>
              <a:rPr kumimoji="0" sz="1550" b="0" i="0" u="none" strike="noStrike" kern="1200" cap="none" spc="0" normalizeH="0" baseline="0" noProof="0">
                <a:ln>
                  <a:noFill/>
                </a:ln>
                <a:solidFill>
                  <a:srgbClr val="222222"/>
                </a:solidFill>
                <a:effectLst/>
                <a:uLnTx/>
                <a:uFillTx/>
                <a:latin typeface="Aptos"/>
                <a:ea typeface="+mn-ea"/>
                <a:cs typeface="+mn-cs"/>
              </a:rPr>
              <a:t>• Even in Reception, Year 1 or Year 2, please still register if you may be eligible — infant meals are already free, but registration can unlock additional support.</a:t>
            </a:r>
          </a:p>
        </p:txBody>
      </p:sp>
      <p:sp>
        <p:nvSpPr>
          <p:cNvPr id="6" name="Rounded Rectangle 5"/>
          <p:cNvSpPr/>
          <p:nvPr/>
        </p:nvSpPr>
        <p:spPr>
          <a:xfrm>
            <a:off x="8001000" y="1783080"/>
            <a:ext cx="3566160" cy="3794760"/>
          </a:xfrm>
          <a:prstGeom prst="roundRect">
            <a:avLst/>
          </a:prstGeom>
          <a:solidFill>
            <a:srgbClr val="F4F1FA"/>
          </a:solidFill>
          <a:ln w="15240">
            <a:solidFill>
              <a:srgbClr val="3D2870"/>
            </a:solidFill>
          </a:ln>
        </p:spPr>
        <p:style>
          <a:lnRef idx="1">
            <a:schemeClr val="accent1"/>
          </a:lnRef>
          <a:fillRef idx="3">
            <a:schemeClr val="accent1"/>
          </a:fillRef>
          <a:effectRef idx="2">
            <a:schemeClr val="accent1"/>
          </a:effectRef>
          <a:fontRef idx="minor">
            <a:schemeClr val="lt1"/>
          </a:fontRef>
        </p:style>
        <p:txBody>
          <a:bodyPr lIns="164592" tIns="146304" rIns="164592" bIns="109728" rtlCol="0" anchor="ctr"/>
          <a:lstStyle/>
          <a:p>
            <a:pPr marL="0" marR="0" lvl="0" indent="0" algn="ctr" defTabSz="457200" rtl="0" eaLnBrk="1" fontAlgn="auto" latinLnBrk="0" hangingPunct="1">
              <a:lnSpc>
                <a:spcPct val="100000"/>
              </a:lnSpc>
              <a:spcBef>
                <a:spcPts val="0"/>
              </a:spcBef>
              <a:spcAft>
                <a:spcPts val="1000"/>
              </a:spcAft>
              <a:buClrTx/>
              <a:buSzTx/>
              <a:buFontTx/>
              <a:buNone/>
              <a:tabLst/>
              <a:defRPr/>
            </a:pPr>
            <a:r>
              <a:rPr kumimoji="0" sz="1900" b="1" i="0" u="none" strike="noStrike" kern="1200" cap="none" spc="0" normalizeH="0" baseline="0" noProof="0">
                <a:ln>
                  <a:noFill/>
                </a:ln>
                <a:solidFill>
                  <a:srgbClr val="3D2870"/>
                </a:solidFill>
                <a:effectLst/>
                <a:uLnTx/>
                <a:uFillTx/>
                <a:latin typeface="Aptos"/>
                <a:ea typeface="+mn-ea"/>
                <a:cs typeface="+mn-cs"/>
              </a:rPr>
              <a:t>🌟 What it could mean for school</a:t>
            </a:r>
          </a:p>
          <a:p>
            <a:pPr marL="0" marR="0" lvl="0" indent="0" algn="l" defTabSz="457200" rtl="0" eaLnBrk="1" fontAlgn="auto" latinLnBrk="0" hangingPunct="1">
              <a:lnSpc>
                <a:spcPct val="100000"/>
              </a:lnSpc>
              <a:spcBef>
                <a:spcPts val="0"/>
              </a:spcBef>
              <a:spcAft>
                <a:spcPts val="800"/>
              </a:spcAft>
              <a:buClrTx/>
              <a:buSzTx/>
              <a:buFontTx/>
              <a:buNone/>
              <a:tabLst/>
              <a:defRPr sz="1550">
                <a:solidFill>
                  <a:srgbClr val="222222"/>
                </a:solidFill>
                <a:latin typeface="Aptos"/>
              </a:defRPr>
            </a:pPr>
            <a:r>
              <a:rPr kumimoji="0" sz="1550" b="0" i="0" u="none" strike="noStrike" kern="1200" cap="none" spc="0" normalizeH="0" baseline="0" noProof="0">
                <a:ln>
                  <a:noFill/>
                </a:ln>
                <a:solidFill>
                  <a:srgbClr val="222222"/>
                </a:solidFill>
                <a:effectLst/>
                <a:uLnTx/>
                <a:uFillTx/>
                <a:latin typeface="Aptos"/>
                <a:ea typeface="+mn-ea"/>
                <a:cs typeface="+mn-cs"/>
              </a:rPr>
              <a:t>• Some eligible children also attract Pupil Premium funding.</a:t>
            </a:r>
          </a:p>
          <a:p>
            <a:pPr marL="0" marR="0" lvl="0" indent="0" algn="l" defTabSz="457200" rtl="0" eaLnBrk="1" fontAlgn="auto" latinLnBrk="0" hangingPunct="1">
              <a:lnSpc>
                <a:spcPct val="100000"/>
              </a:lnSpc>
              <a:spcBef>
                <a:spcPts val="0"/>
              </a:spcBef>
              <a:spcAft>
                <a:spcPts val="800"/>
              </a:spcAft>
              <a:buClrTx/>
              <a:buSzTx/>
              <a:buFontTx/>
              <a:buNone/>
              <a:tabLst/>
              <a:defRPr sz="1550">
                <a:solidFill>
                  <a:srgbClr val="222222"/>
                </a:solidFill>
                <a:latin typeface="Aptos"/>
              </a:defRPr>
            </a:pPr>
            <a:r>
              <a:rPr kumimoji="0" sz="1550" b="0" i="0" u="none" strike="noStrike" kern="1200" cap="none" spc="0" normalizeH="0" baseline="0" noProof="0">
                <a:ln>
                  <a:noFill/>
                </a:ln>
                <a:solidFill>
                  <a:srgbClr val="222222"/>
                </a:solidFill>
                <a:effectLst/>
                <a:uLnTx/>
                <a:uFillTx/>
                <a:latin typeface="Aptos"/>
                <a:ea typeface="+mn-ea"/>
                <a:cs typeface="+mn-cs"/>
              </a:rPr>
              <a:t>• For 2026–27 this is £1,550 per eligible primary-aged pupil.</a:t>
            </a:r>
          </a:p>
          <a:p>
            <a:pPr marL="0" marR="0" lvl="0" indent="0" algn="l" defTabSz="457200" rtl="0" eaLnBrk="1" fontAlgn="auto" latinLnBrk="0" hangingPunct="1">
              <a:lnSpc>
                <a:spcPct val="100000"/>
              </a:lnSpc>
              <a:spcBef>
                <a:spcPts val="0"/>
              </a:spcBef>
              <a:spcAft>
                <a:spcPts val="800"/>
              </a:spcAft>
              <a:buClrTx/>
              <a:buSzTx/>
              <a:buFontTx/>
              <a:buNone/>
              <a:tabLst/>
              <a:defRPr sz="1550">
                <a:solidFill>
                  <a:srgbClr val="222222"/>
                </a:solidFill>
                <a:latin typeface="Aptos"/>
              </a:defRPr>
            </a:pPr>
            <a:r>
              <a:rPr kumimoji="0" sz="1550" b="0" i="0" u="none" strike="noStrike" kern="1200" cap="none" spc="0" normalizeH="0" baseline="0" noProof="0">
                <a:ln>
                  <a:noFill/>
                </a:ln>
                <a:solidFill>
                  <a:srgbClr val="222222"/>
                </a:solidFill>
                <a:effectLst/>
                <a:uLnTx/>
                <a:uFillTx/>
                <a:latin typeface="Aptos"/>
                <a:ea typeface="+mn-ea"/>
                <a:cs typeface="+mn-cs"/>
              </a:rPr>
              <a:t>• Schools use this funding to improve outcomes — for example through teaching support, interventions, resources and wider opportunities.</a:t>
            </a:r>
          </a:p>
        </p:txBody>
      </p:sp>
      <p:sp>
        <p:nvSpPr>
          <p:cNvPr id="7" name="TextBox 6"/>
          <p:cNvSpPr txBox="1"/>
          <p:nvPr/>
        </p:nvSpPr>
        <p:spPr>
          <a:xfrm>
            <a:off x="1222630" y="5669280"/>
            <a:ext cx="9533379" cy="353943"/>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3D2870"/>
                </a:solidFill>
                <a:effectLst/>
                <a:uLnTx/>
                <a:uFillTx/>
                <a:latin typeface="Aptos"/>
                <a:ea typeface="+mn-ea"/>
                <a:cs typeface="+mn-cs"/>
              </a:rPr>
              <a:t>❤️ </a:t>
            </a:r>
            <a:r>
              <a:rPr kumimoji="0" sz="1700" b="1" i="0" u="none" strike="noStrike" kern="1200" cap="none" spc="0" normalizeH="0" baseline="0" noProof="0" dirty="0">
                <a:ln>
                  <a:noFill/>
                </a:ln>
                <a:solidFill>
                  <a:schemeClr val="bg1"/>
                </a:solidFill>
                <a:effectLst/>
                <a:uLnTx/>
                <a:uFillTx/>
                <a:latin typeface="Aptos"/>
                <a:ea typeface="+mn-ea"/>
                <a:cs typeface="+mn-cs"/>
              </a:rPr>
              <a:t>Please apply whenever your circumstances change — there is no disadvantage to checking.</a:t>
            </a:r>
          </a:p>
        </p:txBody>
      </p:sp>
      <p:sp>
        <p:nvSpPr>
          <p:cNvPr id="8" name="TextBox 7"/>
          <p:cNvSpPr txBox="1"/>
          <p:nvPr/>
        </p:nvSpPr>
        <p:spPr>
          <a:xfrm>
            <a:off x="2782352" y="6199632"/>
            <a:ext cx="6413936" cy="26161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dirty="0">
                <a:ln>
                  <a:noFill/>
                </a:ln>
                <a:solidFill>
                  <a:schemeClr val="bg1"/>
                </a:solidFill>
                <a:effectLst/>
                <a:uLnTx/>
                <a:uFillTx/>
                <a:latin typeface="Aptos"/>
                <a:ea typeface="+mn-ea"/>
                <a:cs typeface="+mn-cs"/>
              </a:rPr>
              <a:t>Hertfordshire County Council: Free school meals and other benefits  |  GOV.UK: Pupil Premium 2026–27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2614354" y="-129481"/>
            <a:ext cx="6437906" cy="887581"/>
          </a:xfrm>
        </p:spPr>
        <p:txBody>
          <a:bodyPr rtlCol="0">
            <a:normAutofit/>
          </a:bodyPr>
          <a:lstStyle/>
          <a:p>
            <a:r>
              <a:rPr lang="en-GB" sz="3600" dirty="0">
                <a:solidFill>
                  <a:schemeClr val="bg1"/>
                </a:solidFill>
              </a:rPr>
              <a:t>🌟</a:t>
            </a:r>
            <a:r>
              <a:rPr lang="en-GB" sz="3600" b="1" cap="none" spc="400" dirty="0">
                <a:latin typeface="Comic Sans MS" panose="030F0702030302020204" pitchFamily="66" charset="0"/>
              </a:rPr>
              <a:t>Year 2 approach</a:t>
            </a:r>
            <a:endParaRPr lang="en-GB" sz="36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0621136" y="16765"/>
            <a:ext cx="1425090" cy="1482670"/>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116257" y="1499435"/>
            <a:ext cx="12075743" cy="5078313"/>
          </a:xfrm>
          <a:prstGeom prst="rect">
            <a:avLst/>
          </a:prstGeom>
          <a:noFill/>
        </p:spPr>
        <p:txBody>
          <a:bodyPr wrap="square" rtlCol="0">
            <a:spAutoFit/>
          </a:bodyPr>
          <a:lstStyle/>
          <a:p>
            <a:r>
              <a:rPr lang="en-GB" dirty="0">
                <a:solidFill>
                  <a:schemeClr val="bg1"/>
                </a:solidFill>
                <a:latin typeface="Comic Sans MS" panose="030F0702030302020204" pitchFamily="66" charset="0"/>
              </a:rPr>
              <a:t>👩‍🏫 </a:t>
            </a:r>
            <a:r>
              <a:rPr lang="en-GB" b="1" dirty="0">
                <a:solidFill>
                  <a:schemeClr val="bg1"/>
                </a:solidFill>
                <a:latin typeface="Comic Sans MS" panose="030F0702030302020204" pitchFamily="66" charset="0"/>
              </a:rPr>
              <a:t>Short, engaging whole-class teaching sessions of approximately 45 minutes</a:t>
            </a:r>
            <a:r>
              <a:rPr lang="en-GB" dirty="0">
                <a:solidFill>
                  <a:schemeClr val="bg1"/>
                </a:solidFill>
                <a:latin typeface="Comic Sans MS" panose="030F0702030302020204" pitchFamily="66" charset="0"/>
              </a:rPr>
              <a:t>, with activities varied to maintain engagement, build independence and support all learners.</a:t>
            </a:r>
          </a:p>
          <a:p>
            <a:endParaRPr lang="en-GB" dirty="0">
              <a:solidFill>
                <a:schemeClr val="bg1"/>
              </a:solidFill>
              <a:latin typeface="Comic Sans MS" panose="030F0702030302020204" pitchFamily="66" charset="0"/>
            </a:endParaRPr>
          </a:p>
          <a:p>
            <a:r>
              <a:rPr lang="en-GB" dirty="0">
                <a:solidFill>
                  <a:schemeClr val="bg1"/>
                </a:solidFill>
                <a:latin typeface="Comic Sans MS" panose="030F0702030302020204" pitchFamily="66" charset="0"/>
              </a:rPr>
              <a:t>📚 </a:t>
            </a:r>
            <a:r>
              <a:rPr lang="en-GB" b="1" dirty="0">
                <a:solidFill>
                  <a:schemeClr val="bg1"/>
                </a:solidFill>
                <a:latin typeface="Comic Sans MS" panose="030F0702030302020204" pitchFamily="66" charset="0"/>
              </a:rPr>
              <a:t>A broad and balanced curriculum with an increased emphasis on foundation subjects</a:t>
            </a:r>
            <a:r>
              <a:rPr lang="en-GB" dirty="0">
                <a:solidFill>
                  <a:schemeClr val="bg1"/>
                </a:solidFill>
                <a:latin typeface="Comic Sans MS" panose="030F0702030302020204" pitchFamily="66" charset="0"/>
              </a:rPr>
              <a:t>, allowing children to develop their knowledge and skills across the wider curriculum.</a:t>
            </a:r>
          </a:p>
          <a:p>
            <a:endParaRPr lang="en-GB" dirty="0">
              <a:solidFill>
                <a:schemeClr val="bg1"/>
              </a:solidFill>
              <a:latin typeface="Comic Sans MS" panose="030F0702030302020204" pitchFamily="66" charset="0"/>
            </a:endParaRPr>
          </a:p>
          <a:p>
            <a:r>
              <a:rPr lang="en-GB" dirty="0">
                <a:solidFill>
                  <a:schemeClr val="bg1"/>
                </a:solidFill>
                <a:latin typeface="Comic Sans MS" panose="030F0702030302020204" pitchFamily="66" charset="0"/>
              </a:rPr>
              <a:t>💻 </a:t>
            </a:r>
            <a:r>
              <a:rPr lang="en-GB" b="1" dirty="0">
                <a:solidFill>
                  <a:schemeClr val="bg1"/>
                </a:solidFill>
                <a:latin typeface="Comic Sans MS" panose="030F0702030302020204" pitchFamily="66" charset="0"/>
              </a:rPr>
              <a:t>Foundation subjects are taught regularly throughout the week</a:t>
            </a:r>
            <a:r>
              <a:rPr lang="en-GB" dirty="0">
                <a:solidFill>
                  <a:schemeClr val="bg1"/>
                </a:solidFill>
                <a:latin typeface="Comic Sans MS" panose="030F0702030302020204" pitchFamily="66" charset="0"/>
              </a:rPr>
              <a:t>, including weekly sessions in subjects such as </a:t>
            </a:r>
            <a:r>
              <a:rPr lang="en-GB" b="1" dirty="0">
                <a:solidFill>
                  <a:schemeClr val="bg1"/>
                </a:solidFill>
                <a:latin typeface="Comic Sans MS" panose="030F0702030302020204" pitchFamily="66" charset="0"/>
              </a:rPr>
              <a:t>Computing, Art, Geography, History, RE, Music and PE</a:t>
            </a:r>
            <a:r>
              <a:rPr lang="en-GB" dirty="0">
                <a:solidFill>
                  <a:schemeClr val="bg1"/>
                </a:solidFill>
                <a:latin typeface="Comic Sans MS" panose="030F0702030302020204" pitchFamily="66" charset="0"/>
              </a:rPr>
              <a:t>, ensuring children experience a rich and varied curriculum.</a:t>
            </a:r>
          </a:p>
          <a:p>
            <a:endParaRPr lang="en-GB" dirty="0">
              <a:solidFill>
                <a:schemeClr val="bg1"/>
              </a:solidFill>
              <a:latin typeface="Comic Sans MS" panose="030F0702030302020204" pitchFamily="66" charset="0"/>
            </a:endParaRPr>
          </a:p>
          <a:p>
            <a:r>
              <a:rPr lang="en-GB" dirty="0">
                <a:solidFill>
                  <a:schemeClr val="bg1"/>
                </a:solidFill>
                <a:latin typeface="Comic Sans MS" panose="030F0702030302020204" pitchFamily="66" charset="0"/>
              </a:rPr>
              <a:t>🧠 </a:t>
            </a:r>
            <a:r>
              <a:rPr lang="en-GB" b="1" dirty="0">
                <a:solidFill>
                  <a:schemeClr val="bg1"/>
                </a:solidFill>
                <a:latin typeface="Comic Sans MS" panose="030F0702030302020204" pitchFamily="66" charset="0"/>
              </a:rPr>
              <a:t>Children are encouraged to become increasingly independent learners</a:t>
            </a:r>
            <a:r>
              <a:rPr lang="en-GB" dirty="0">
                <a:solidFill>
                  <a:schemeClr val="bg1"/>
                </a:solidFill>
                <a:latin typeface="Comic Sans MS" panose="030F0702030302020204" pitchFamily="66" charset="0"/>
              </a:rPr>
              <a:t>, developing their confidence, resilience, organisation and ability to reflect on their own learning.</a:t>
            </a:r>
          </a:p>
          <a:p>
            <a:endParaRPr lang="en-GB" dirty="0">
              <a:solidFill>
                <a:schemeClr val="bg1"/>
              </a:solidFill>
              <a:latin typeface="Comic Sans MS" panose="030F0702030302020204" pitchFamily="66" charset="0"/>
            </a:endParaRPr>
          </a:p>
          <a:p>
            <a:r>
              <a:rPr lang="en-GB" dirty="0">
                <a:solidFill>
                  <a:schemeClr val="bg1"/>
                </a:solidFill>
                <a:latin typeface="Comic Sans MS" panose="030F0702030302020204" pitchFamily="66" charset="0"/>
              </a:rPr>
              <a:t>🏃 </a:t>
            </a:r>
            <a:r>
              <a:rPr lang="en-GB" b="1" dirty="0">
                <a:solidFill>
                  <a:schemeClr val="bg1"/>
                </a:solidFill>
                <a:latin typeface="Comic Sans MS" panose="030F0702030302020204" pitchFamily="66" charset="0"/>
              </a:rPr>
              <a:t>Movement and active learning continue to be embedded throughout the day</a:t>
            </a:r>
            <a:r>
              <a:rPr lang="en-GB" dirty="0">
                <a:solidFill>
                  <a:schemeClr val="bg1"/>
                </a:solidFill>
                <a:latin typeface="Comic Sans MS" panose="030F0702030302020204" pitchFamily="66" charset="0"/>
              </a:rPr>
              <a:t>, with opportunities to support concentration, regulation, wellbeing and readiness to learn.</a:t>
            </a:r>
          </a:p>
          <a:p>
            <a:endParaRPr lang="en-GB" dirty="0">
              <a:solidFill>
                <a:schemeClr val="bg1"/>
              </a:solidFill>
              <a:latin typeface="Comic Sans MS" panose="030F0702030302020204" pitchFamily="66" charset="0"/>
            </a:endParaRPr>
          </a:p>
          <a:p>
            <a:r>
              <a:rPr lang="en-GB" dirty="0">
                <a:solidFill>
                  <a:schemeClr val="bg1"/>
                </a:solidFill>
                <a:latin typeface="Comic Sans MS" panose="030F0702030302020204" pitchFamily="66" charset="0"/>
              </a:rPr>
              <a:t>🌟 </a:t>
            </a:r>
            <a:r>
              <a:rPr lang="en-GB" b="1" dirty="0">
                <a:solidFill>
                  <a:schemeClr val="bg1"/>
                </a:solidFill>
                <a:latin typeface="Comic Sans MS" panose="030F0702030302020204" pitchFamily="66" charset="0"/>
              </a:rPr>
              <a:t>We continue to maintain a nurturing, engaging and child-centred approach</a:t>
            </a:r>
            <a:r>
              <a:rPr lang="en-GB" dirty="0">
                <a:solidFill>
                  <a:schemeClr val="bg1"/>
                </a:solidFill>
                <a:latin typeface="Comic Sans MS" panose="030F0702030302020204" pitchFamily="66" charset="0"/>
              </a:rPr>
              <a:t>, while gradually increasing children's independence, responsibility and readiness for the next stage of Key Stage 1.]</a:t>
            </a:r>
          </a:p>
        </p:txBody>
      </p:sp>
    </p:spTree>
    <p:extLst>
      <p:ext uri="{BB962C8B-B14F-4D97-AF65-F5344CB8AC3E}">
        <p14:creationId xmlns:p14="http://schemas.microsoft.com/office/powerpoint/2010/main" val="2729278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3913246" y="31660"/>
            <a:ext cx="9660835" cy="721326"/>
          </a:xfrm>
        </p:spPr>
        <p:txBody>
          <a:bodyPr rtlCol="0">
            <a:normAutofit/>
          </a:bodyPr>
          <a:lstStyle/>
          <a:p>
            <a:r>
              <a:rPr lang="en-GB" sz="3600" b="1" dirty="0">
                <a:solidFill>
                  <a:schemeClr val="bg1"/>
                </a:solidFill>
                <a:latin typeface="Comic Sans MS" panose="030F0702030302020204" pitchFamily="66" charset="0"/>
              </a:rPr>
              <a:t>📚</a:t>
            </a:r>
            <a:r>
              <a:rPr lang="en-GB" sz="3600" cap="none" spc="400" dirty="0">
                <a:latin typeface="Comic Sans MS" panose="030F0702030302020204" pitchFamily="66" charset="0"/>
              </a:rPr>
              <a:t>Reading</a:t>
            </a:r>
            <a:endParaRPr lang="en-GB" sz="3600"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0931813" y="31660"/>
            <a:ext cx="1197195" cy="1082143"/>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0" y="1229445"/>
            <a:ext cx="11530411" cy="5478423"/>
          </a:xfrm>
          <a:prstGeom prst="rect">
            <a:avLst/>
          </a:prstGeom>
          <a:noFill/>
        </p:spPr>
        <p:txBody>
          <a:bodyPr wrap="square" lIns="91440" tIns="45720" rIns="91440" bIns="45720" rtlCol="0" anchor="t">
            <a:spAutoFit/>
          </a:bodyPr>
          <a:lstStyle/>
          <a:p>
            <a:pPr marL="285750" indent="-285750" algn="just">
              <a:buFont typeface="Arial" panose="020B0604020202020204" pitchFamily="34" charset="0"/>
              <a:buChar char="•"/>
            </a:pPr>
            <a:r>
              <a:rPr lang="en-GB" sz="2400" b="1" dirty="0">
                <a:solidFill>
                  <a:schemeClr val="bg1"/>
                </a:solidFill>
                <a:latin typeface="Comic Sans MS" panose="030F0702030302020204" pitchFamily="66" charset="0"/>
              </a:rPr>
              <a:t>📖 All children have read with an adult to check their understanding from Y1. We will revisit some books from the end of Y1 to ensure that those skills are still embedded.</a:t>
            </a:r>
          </a:p>
          <a:p>
            <a:pPr marL="285750" indent="-285750" algn="just">
              <a:buFont typeface="Arial" panose="020B0604020202020204" pitchFamily="34" charset="0"/>
              <a:buChar char="•"/>
            </a:pPr>
            <a:endParaRPr lang="en-GB" sz="2400" b="1" dirty="0">
              <a:solidFill>
                <a:schemeClr val="bg1"/>
              </a:solidFill>
              <a:latin typeface="Comic Sans MS" panose="030F0702030302020204" pitchFamily="66" charset="0"/>
            </a:endParaRPr>
          </a:p>
          <a:p>
            <a:pPr marL="285750" indent="-285750" algn="just">
              <a:buFont typeface="Arial" panose="020B0604020202020204" pitchFamily="34" charset="0"/>
              <a:buChar char="•"/>
            </a:pPr>
            <a:r>
              <a:rPr lang="en-GB" sz="2400" b="1" dirty="0">
                <a:solidFill>
                  <a:schemeClr val="bg1"/>
                </a:solidFill>
                <a:latin typeface="Comic Sans MS" panose="030F0702030302020204" pitchFamily="66" charset="0"/>
              </a:rPr>
              <a:t>📱Please continue to use </a:t>
            </a:r>
            <a:r>
              <a:rPr lang="en-GB" sz="2400" b="1" dirty="0" err="1">
                <a:solidFill>
                  <a:schemeClr val="bg1"/>
                </a:solidFill>
                <a:latin typeface="Comic Sans MS" panose="030F0702030302020204" pitchFamily="66" charset="0"/>
              </a:rPr>
              <a:t>BoomReader</a:t>
            </a:r>
            <a:r>
              <a:rPr lang="en-GB" sz="2400" b="1" dirty="0">
                <a:solidFill>
                  <a:schemeClr val="bg1"/>
                </a:solidFill>
                <a:latin typeface="Comic Sans MS" panose="030F0702030302020204" pitchFamily="66" charset="0"/>
              </a:rPr>
              <a:t> to log home reading</a:t>
            </a:r>
          </a:p>
          <a:p>
            <a:pPr marL="285750" indent="-285750" algn="just">
              <a:buFont typeface="Arial" panose="020B0604020202020204" pitchFamily="34" charset="0"/>
              <a:buChar char="•"/>
            </a:pPr>
            <a:endParaRPr lang="en-GB" sz="2400" b="1" dirty="0">
              <a:solidFill>
                <a:schemeClr val="bg1"/>
              </a:solidFill>
              <a:latin typeface="Comic Sans MS" panose="030F0702030302020204" pitchFamily="66" charset="0"/>
            </a:endParaRPr>
          </a:p>
          <a:p>
            <a:pPr marL="285750" indent="-285750" algn="just">
              <a:buFont typeface="Arial" panose="020B0604020202020204" pitchFamily="34" charset="0"/>
              <a:buChar char="•"/>
            </a:pPr>
            <a:r>
              <a:rPr lang="en-GB" sz="2400" b="1" dirty="0">
                <a:solidFill>
                  <a:schemeClr val="bg1"/>
                </a:solidFill>
                <a:latin typeface="Comic Sans MS" panose="030F0702030302020204" pitchFamily="66" charset="0"/>
              </a:rPr>
              <a:t>🎒 Reading book to be brought to school every day. </a:t>
            </a:r>
          </a:p>
          <a:p>
            <a:pPr marL="285750" indent="-285750" algn="just">
              <a:buFont typeface="Arial" panose="020B0604020202020204" pitchFamily="34" charset="0"/>
              <a:buChar char="•"/>
            </a:pPr>
            <a:endParaRPr lang="en-GB" sz="2400" b="1" dirty="0">
              <a:solidFill>
                <a:schemeClr val="bg1"/>
              </a:solidFill>
              <a:latin typeface="Comic Sans MS" panose="030F0702030302020204" pitchFamily="66" charset="0"/>
            </a:endParaRPr>
          </a:p>
          <a:p>
            <a:pPr marL="285750" indent="-285750" algn="just">
              <a:buFont typeface="Arial" panose="020B0604020202020204" pitchFamily="34" charset="0"/>
              <a:buChar char="•"/>
            </a:pPr>
            <a:r>
              <a:rPr lang="en-GB" sz="2400" b="1" dirty="0">
                <a:solidFill>
                  <a:schemeClr val="bg1"/>
                </a:solidFill>
                <a:latin typeface="Comic Sans MS" panose="030F0702030302020204" pitchFamily="66" charset="0"/>
              </a:rPr>
              <a:t>🕒 Build reading into your daily routine – aim for 5–10 minutes, 3–5 times each week</a:t>
            </a:r>
          </a:p>
          <a:p>
            <a:pPr marL="285750" indent="-285750" algn="just">
              <a:buFont typeface="Arial" panose="020B0604020202020204" pitchFamily="34" charset="0"/>
              <a:buChar char="•"/>
            </a:pPr>
            <a:endParaRPr lang="en-GB" sz="2400" b="1" dirty="0">
              <a:solidFill>
                <a:schemeClr val="bg1"/>
              </a:solidFill>
              <a:latin typeface="Comic Sans MS" panose="030F0702030302020204" pitchFamily="66" charset="0"/>
            </a:endParaRPr>
          </a:p>
          <a:p>
            <a:pPr algn="just"/>
            <a:r>
              <a:rPr lang="en-GB" sz="2400" b="1" dirty="0">
                <a:solidFill>
                  <a:schemeClr val="bg1"/>
                </a:solidFill>
                <a:latin typeface="Comic Sans MS" panose="030F0702030302020204" pitchFamily="66" charset="0"/>
              </a:rPr>
              <a:t>⭐ Little and often is best! Just 5 minutes of regular reading has a huge impact on children's confidence, fluency and enjoyment of reading</a:t>
            </a:r>
            <a:endParaRPr lang="en-GB" sz="2000" b="1" dirty="0">
              <a:solidFill>
                <a:schemeClr val="bg1"/>
              </a:solidFill>
            </a:endParaRPr>
          </a:p>
          <a:p>
            <a:endParaRPr lang="en-GB" sz="2000" b="1"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698864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3271911" y="16976"/>
            <a:ext cx="9660835" cy="662694"/>
          </a:xfrm>
        </p:spPr>
        <p:txBody>
          <a:bodyPr rtlCol="0">
            <a:normAutofit/>
          </a:bodyPr>
          <a:lstStyle/>
          <a:p>
            <a:r>
              <a:rPr lang="en-GB" sz="3600" b="1" dirty="0">
                <a:solidFill>
                  <a:schemeClr val="bg1"/>
                </a:solidFill>
                <a:latin typeface="Arial" panose="020B0604020202020204" pitchFamily="34" charset="0"/>
                <a:cs typeface="Arial" panose="020B0604020202020204" pitchFamily="34" charset="0"/>
              </a:rPr>
              <a:t>📚 </a:t>
            </a:r>
            <a:r>
              <a:rPr lang="en-GB" sz="3600" b="1" cap="none" spc="400" dirty="0">
                <a:latin typeface="Comic Sans MS" panose="030F0702030302020204" pitchFamily="66" charset="0"/>
              </a:rPr>
              <a:t>Reading</a:t>
            </a:r>
            <a:endParaRPr lang="en-GB" sz="36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0754171" y="62570"/>
            <a:ext cx="1364942" cy="1420092"/>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72887" y="1193366"/>
            <a:ext cx="11797060" cy="6400598"/>
          </a:xfrm>
          <a:prstGeom prst="rect">
            <a:avLst/>
          </a:prstGeom>
          <a:noFill/>
        </p:spPr>
        <p:txBody>
          <a:bodyPr wrap="square" lIns="91440" tIns="45720" rIns="91440" bIns="45720" rtlCol="0" anchor="t">
            <a:spAutoFit/>
          </a:bodyPr>
          <a:lstStyle/>
          <a:p>
            <a:r>
              <a:rPr lang="en-GB" sz="2400" dirty="0">
                <a:solidFill>
                  <a:schemeClr val="bg1"/>
                </a:solidFill>
                <a:latin typeface="Comic Sans MS" panose="030F0702030302020204" pitchFamily="66" charset="0"/>
                <a:cs typeface="Arial" panose="020B0604020202020204" pitchFamily="34" charset="0"/>
              </a:rPr>
              <a:t>📖 </a:t>
            </a:r>
            <a:r>
              <a:rPr lang="en-GB" b="1" dirty="0">
                <a:solidFill>
                  <a:schemeClr val="bg1"/>
                </a:solidFill>
                <a:latin typeface="Comic Sans MS" panose="030F0702030302020204" pitchFamily="66" charset="0"/>
                <a:cs typeface="Arial" panose="020B0604020202020204" pitchFamily="34" charset="0"/>
              </a:rPr>
              <a:t>Supplement your child's reading</a:t>
            </a:r>
            <a:r>
              <a:rPr lang="en-GB" dirty="0">
                <a:solidFill>
                  <a:schemeClr val="bg1"/>
                </a:solidFill>
                <a:latin typeface="Comic Sans MS" panose="030F0702030302020204" pitchFamily="66" charset="0"/>
                <a:cs typeface="Arial" panose="020B0604020202020204" pitchFamily="34" charset="0"/>
              </a:rPr>
              <a:t> with books from home or your local library </a:t>
            </a:r>
            <a:r>
              <a:rPr lang="en-GB" i="1" dirty="0">
                <a:solidFill>
                  <a:schemeClr val="bg1"/>
                </a:solidFill>
                <a:latin typeface="Comic Sans MS" panose="030F0702030302020204" pitchFamily="66" charset="0"/>
                <a:cs typeface="Arial" panose="020B0604020202020204" pitchFamily="34" charset="0"/>
              </a:rPr>
              <a:t>(look for </a:t>
            </a:r>
            <a:r>
              <a:rPr lang="en-GB" b="1" i="1" dirty="0">
                <a:solidFill>
                  <a:schemeClr val="bg1"/>
                </a:solidFill>
                <a:latin typeface="Comic Sans MS" panose="030F0702030302020204" pitchFamily="66" charset="0"/>
                <a:cs typeface="Arial" panose="020B0604020202020204" pitchFamily="34" charset="0"/>
              </a:rPr>
              <a:t>Pink, Red </a:t>
            </a:r>
          </a:p>
          <a:p>
            <a:r>
              <a:rPr lang="en-GB" b="1" i="1" dirty="0">
                <a:solidFill>
                  <a:schemeClr val="bg1"/>
                </a:solidFill>
                <a:latin typeface="Comic Sans MS" panose="030F0702030302020204" pitchFamily="66" charset="0"/>
                <a:cs typeface="Arial" panose="020B0604020202020204" pitchFamily="34" charset="0"/>
              </a:rPr>
              <a:t>or Yellow</a:t>
            </a:r>
            <a:r>
              <a:rPr lang="en-GB" i="1" dirty="0">
                <a:solidFill>
                  <a:schemeClr val="bg1"/>
                </a:solidFill>
                <a:latin typeface="Comic Sans MS" panose="030F0702030302020204" pitchFamily="66" charset="0"/>
                <a:cs typeface="Arial" panose="020B0604020202020204" pitchFamily="34" charset="0"/>
              </a:rPr>
              <a:t> book bands)</a:t>
            </a:r>
            <a:r>
              <a:rPr lang="en-GB" dirty="0">
                <a:solidFill>
                  <a:schemeClr val="bg1"/>
                </a:solidFill>
                <a:latin typeface="Comic Sans MS" panose="030F0702030302020204" pitchFamily="66" charset="0"/>
                <a:cs typeface="Arial" panose="020B0604020202020204" pitchFamily="34" charset="0"/>
              </a:rPr>
              <a:t> also, recipes, comics, magazines, leaflets, non-fiction</a:t>
            </a:r>
          </a:p>
          <a:p>
            <a:endParaRPr lang="en-GB" dirty="0">
              <a:solidFill>
                <a:schemeClr val="bg1"/>
              </a:solidFill>
              <a:latin typeface="Comic Sans MS" panose="030F0702030302020204" pitchFamily="66" charset="0"/>
              <a:cs typeface="Arial" panose="020B0604020202020204" pitchFamily="34" charset="0"/>
            </a:endParaRPr>
          </a:p>
          <a:p>
            <a:r>
              <a:rPr lang="en-GB" dirty="0">
                <a:solidFill>
                  <a:schemeClr val="bg1"/>
                </a:solidFill>
                <a:latin typeface="Comic Sans MS" panose="030F0702030302020204" pitchFamily="66" charset="0"/>
                <a:cs typeface="Arial" panose="020B0604020202020204" pitchFamily="34" charset="0"/>
              </a:rPr>
              <a:t>👩‍🏫 </a:t>
            </a:r>
            <a:r>
              <a:rPr lang="en-GB" b="1" dirty="0">
                <a:solidFill>
                  <a:schemeClr val="bg1"/>
                </a:solidFill>
                <a:latin typeface="Comic Sans MS" panose="030F0702030302020204" pitchFamily="66" charset="0"/>
                <a:cs typeface="Arial" panose="020B0604020202020204" pitchFamily="34" charset="0"/>
              </a:rPr>
              <a:t>Most children read in a guided reading group with me once a week</a:t>
            </a:r>
            <a:r>
              <a:rPr lang="en-GB" dirty="0">
                <a:solidFill>
                  <a:schemeClr val="bg1"/>
                </a:solidFill>
                <a:latin typeface="Comic Sans MS" panose="030F0702030302020204" pitchFamily="66" charset="0"/>
                <a:cs typeface="Arial" panose="020B0604020202020204" pitchFamily="34" charset="0"/>
              </a:rPr>
              <a:t>, while the remaining children complete a handwriting session or comprehension activity.</a:t>
            </a:r>
          </a:p>
          <a:p>
            <a:endParaRPr lang="en-GB" dirty="0">
              <a:solidFill>
                <a:schemeClr val="bg1"/>
              </a:solidFill>
              <a:latin typeface="Comic Sans MS" panose="030F0702030302020204" pitchFamily="66" charset="0"/>
              <a:cs typeface="Arial" panose="020B0604020202020204" pitchFamily="34" charset="0"/>
            </a:endParaRPr>
          </a:p>
          <a:p>
            <a:r>
              <a:rPr lang="en-GB" dirty="0">
                <a:solidFill>
                  <a:schemeClr val="bg1"/>
                </a:solidFill>
                <a:latin typeface="Comic Sans MS" panose="030F0702030302020204" pitchFamily="66" charset="0"/>
                <a:cs typeface="Arial" panose="020B0604020202020204" pitchFamily="34" charset="0"/>
              </a:rPr>
              <a:t>📚 </a:t>
            </a:r>
            <a:r>
              <a:rPr lang="en-GB" b="1" dirty="0">
                <a:solidFill>
                  <a:schemeClr val="bg1"/>
                </a:solidFill>
                <a:latin typeface="Comic Sans MS" panose="030F0702030302020204" pitchFamily="66" charset="0"/>
                <a:cs typeface="Arial" panose="020B0604020202020204" pitchFamily="34" charset="0"/>
              </a:rPr>
              <a:t>Over the next two weeks, children will begin bringing home two reading books each week</a:t>
            </a:r>
            <a:r>
              <a:rPr lang="en-GB" dirty="0">
                <a:solidFill>
                  <a:schemeClr val="bg1"/>
                </a:solidFill>
                <a:latin typeface="Comic Sans MS" panose="030F0702030302020204" pitchFamily="66" charset="0"/>
                <a:cs typeface="Arial" panose="020B0604020202020204" pitchFamily="34" charset="0"/>
              </a:rPr>
              <a:t> </a:t>
            </a:r>
          </a:p>
          <a:p>
            <a:endParaRPr lang="en-GB" dirty="0">
              <a:solidFill>
                <a:schemeClr val="bg1"/>
              </a:solidFill>
              <a:latin typeface="Comic Sans MS" panose="030F0702030302020204" pitchFamily="66" charset="0"/>
              <a:cs typeface="Arial" panose="020B0604020202020204" pitchFamily="34" charset="0"/>
            </a:endParaRPr>
          </a:p>
          <a:p>
            <a:r>
              <a:rPr lang="en-GB" dirty="0">
                <a:solidFill>
                  <a:schemeClr val="bg1"/>
                </a:solidFill>
                <a:latin typeface="Comic Sans MS" panose="030F0702030302020204" pitchFamily="66" charset="0"/>
                <a:cs typeface="Arial" panose="020B0604020202020204" pitchFamily="34" charset="0"/>
              </a:rPr>
              <a:t>🔤 </a:t>
            </a:r>
            <a:r>
              <a:rPr lang="en-GB" b="1" dirty="0">
                <a:solidFill>
                  <a:schemeClr val="bg1"/>
                </a:solidFill>
                <a:latin typeface="Comic Sans MS" panose="030F0702030302020204" pitchFamily="66" charset="0"/>
                <a:cs typeface="Arial" panose="020B0604020202020204" pitchFamily="34" charset="0"/>
              </a:rPr>
              <a:t>Your child will have read their Monster Phonics book at least once in school</a:t>
            </a:r>
            <a:r>
              <a:rPr lang="en-GB" dirty="0">
                <a:solidFill>
                  <a:schemeClr val="bg1"/>
                </a:solidFill>
                <a:latin typeface="Comic Sans MS" panose="030F0702030302020204" pitchFamily="66" charset="0"/>
                <a:cs typeface="Arial" panose="020B0604020202020204" pitchFamily="34" charset="0"/>
              </a:rPr>
              <a:t>, so they should be able to read it with increasing accuracy and confidence at home </a:t>
            </a:r>
          </a:p>
          <a:p>
            <a:endParaRPr lang="en-GB" dirty="0">
              <a:solidFill>
                <a:schemeClr val="bg1"/>
              </a:solidFill>
              <a:latin typeface="Comic Sans MS" panose="030F0702030302020204" pitchFamily="66" charset="0"/>
              <a:cs typeface="Arial" panose="020B0604020202020204" pitchFamily="34" charset="0"/>
            </a:endParaRPr>
          </a:p>
          <a:p>
            <a:endParaRPr lang="en-GB" dirty="0">
              <a:solidFill>
                <a:schemeClr val="bg1"/>
              </a:solidFill>
              <a:latin typeface="Comic Sans MS" panose="030F0702030302020204" pitchFamily="66" charset="0"/>
              <a:cs typeface="Arial" panose="020B0604020202020204" pitchFamily="34" charset="0"/>
            </a:endParaRPr>
          </a:p>
          <a:p>
            <a:r>
              <a:rPr lang="en-GB" dirty="0">
                <a:solidFill>
                  <a:schemeClr val="bg1"/>
                </a:solidFill>
                <a:latin typeface="Comic Sans MS" panose="030F0702030302020204" pitchFamily="66" charset="0"/>
                <a:cs typeface="Arial" panose="020B0604020202020204" pitchFamily="34" charset="0"/>
              </a:rPr>
              <a:t>⭐ </a:t>
            </a:r>
            <a:r>
              <a:rPr lang="en-GB" b="1" dirty="0">
                <a:solidFill>
                  <a:schemeClr val="bg1"/>
                </a:solidFill>
                <a:latin typeface="Comic Sans MS" panose="030F0702030302020204" pitchFamily="66" charset="0"/>
                <a:cs typeface="Arial" panose="020B0604020202020204" pitchFamily="34" charset="0"/>
              </a:rPr>
              <a:t>Remember:</a:t>
            </a:r>
            <a:r>
              <a:rPr lang="en-GB" dirty="0">
                <a:solidFill>
                  <a:schemeClr val="bg1"/>
                </a:solidFill>
                <a:latin typeface="Comic Sans MS" panose="030F0702030302020204" pitchFamily="66" charset="0"/>
                <a:cs typeface="Arial" panose="020B0604020202020204" pitchFamily="34" charset="0"/>
              </a:rPr>
              <a:t> Re-reading a familiar book builds </a:t>
            </a:r>
            <a:r>
              <a:rPr lang="en-GB" b="1" dirty="0">
                <a:solidFill>
                  <a:schemeClr val="bg1"/>
                </a:solidFill>
                <a:latin typeface="Comic Sans MS" panose="030F0702030302020204" pitchFamily="66" charset="0"/>
                <a:cs typeface="Arial" panose="020B0604020202020204" pitchFamily="34" charset="0"/>
              </a:rPr>
              <a:t>fluency, confidence and expression</a:t>
            </a:r>
            <a:r>
              <a:rPr lang="en-GB" dirty="0">
                <a:solidFill>
                  <a:schemeClr val="bg1"/>
                </a:solidFill>
                <a:latin typeface="Comic Sans MS" panose="030F0702030302020204" pitchFamily="66" charset="0"/>
                <a:cs typeface="Arial" panose="020B0604020202020204" pitchFamily="34" charset="0"/>
              </a:rPr>
              <a:t>—it's just as important as reading a new book!</a:t>
            </a:r>
          </a:p>
          <a:p>
            <a:endParaRPr lang="en-GB" dirty="0">
              <a:solidFill>
                <a:schemeClr val="bg1"/>
              </a:solidFill>
              <a:latin typeface="Comic Sans MS" panose="030F0702030302020204" pitchFamily="66" charset="0"/>
              <a:cs typeface="Arial" panose="020B0604020202020204" pitchFamily="34" charset="0"/>
            </a:endParaRPr>
          </a:p>
          <a:p>
            <a:r>
              <a:rPr lang="en-GB" dirty="0">
                <a:latin typeface="Comic Sans MS" panose="030F0702030302020204" pitchFamily="66" charset="0"/>
              </a:rPr>
              <a:t>❤️ </a:t>
            </a:r>
            <a:r>
              <a:rPr lang="en-GB" b="1" dirty="0">
                <a:solidFill>
                  <a:schemeClr val="bg1"/>
                </a:solidFill>
                <a:latin typeface="Comic Sans MS" panose="030F0702030302020204" pitchFamily="66" charset="0"/>
                <a:cs typeface="Arial" panose="020B0604020202020204" pitchFamily="34" charset="0"/>
              </a:rPr>
              <a:t>Keep reading aloud to your child</a:t>
            </a:r>
            <a:r>
              <a:rPr lang="en-GB" dirty="0">
                <a:solidFill>
                  <a:schemeClr val="bg1"/>
                </a:solidFill>
                <a:latin typeface="Comic Sans MS" panose="030F0702030302020204" pitchFamily="66" charset="0"/>
                <a:cs typeface="Arial" panose="020B0604020202020204" pitchFamily="34" charset="0"/>
              </a:rPr>
              <a:t>. Books that are beyond their independent reading level expose them to richer vocabulary, more complex language and exciting new ideas.</a:t>
            </a:r>
            <a:endParaRPr lang="en-GB" kern="100" dirty="0">
              <a:solidFill>
                <a:schemeClr val="bg1"/>
              </a:solidFill>
              <a:latin typeface="Comic Sans MS" panose="030F0702030302020204" pitchFamily="66" charset="0"/>
              <a:ea typeface="Calibri Light"/>
              <a:cs typeface="Arial" panose="020B0604020202020204" pitchFamily="34" charset="0"/>
            </a:endParaRPr>
          </a:p>
          <a:p>
            <a:pPr marL="342900" indent="-342900" algn="just">
              <a:lnSpc>
                <a:spcPct val="107000"/>
              </a:lnSpc>
              <a:spcAft>
                <a:spcPts val="800"/>
              </a:spcAft>
              <a:buFont typeface="Symbol" panose="05050102010706020507" pitchFamily="18" charset="2"/>
              <a:buChar char=""/>
            </a:pPr>
            <a:endParaRPr lang="en-GB" kern="100" dirty="0">
              <a:solidFill>
                <a:srgbClr val="000000"/>
              </a:solidFill>
              <a:latin typeface="Comic Sans MS" panose="030F0702030302020204" pitchFamily="66" charset="0"/>
              <a:ea typeface="Calibri"/>
              <a:cs typeface="Times New Roman"/>
            </a:endParaRPr>
          </a:p>
          <a:p>
            <a:pPr marL="285750" indent="-285750">
              <a:buFont typeface="Arial" panose="020B0604020202020204" pitchFamily="34" charset="0"/>
              <a:buChar char="•"/>
            </a:pPr>
            <a:endParaRPr lang="en-GB" dirty="0">
              <a:solidFill>
                <a:srgbClr val="000000"/>
              </a:solidFill>
              <a:latin typeface="Comic Sans MS" panose="030F0702030302020204" pitchFamily="66" charset="0"/>
              <a:ea typeface="Calibri Light" panose="020F0302020204030204"/>
              <a:cs typeface="Calibri Light" panose="020F0302020204030204"/>
            </a:endParaRPr>
          </a:p>
          <a:p>
            <a:pPr marL="285750" indent="-285750">
              <a:buFont typeface="Arial" panose="020B0604020202020204" pitchFamily="34" charset="0"/>
              <a:buChar char="•"/>
            </a:pPr>
            <a:endParaRPr lang="en-GB" dirty="0">
              <a:solidFill>
                <a:srgbClr val="000000"/>
              </a:solidFill>
              <a:latin typeface="Comic Sans MS" panose="030F0702030302020204" pitchFamily="66" charset="0"/>
              <a:ea typeface="Calibri Light" panose="020F0302020204030204"/>
              <a:cs typeface="Calibri Light" panose="020F0302020204030204"/>
            </a:endParaRPr>
          </a:p>
          <a:p>
            <a:endParaRPr lang="en-GB" dirty="0">
              <a:latin typeface="Comic Sans MS" panose="030F0702030302020204" pitchFamily="66" charset="0"/>
              <a:ea typeface="Calibri Light" panose="020F0302020204030204"/>
              <a:cs typeface="Calibri Light" panose="020F0302020204030204"/>
            </a:endParaRPr>
          </a:p>
          <a:p>
            <a:pPr marL="285750" indent="-285750">
              <a:buFont typeface="Arial" panose="020B0604020202020204" pitchFamily="34" charset="0"/>
              <a:buChar char="•"/>
            </a:pPr>
            <a:endParaRPr lang="en-GB" dirty="0">
              <a:latin typeface="Comic Sans MS" panose="030F0702030302020204" pitchFamily="66" charset="0"/>
              <a:ea typeface="Calibri Light" panose="020F0302020204030204"/>
              <a:cs typeface="Calibri Light" panose="020F0302020204030204"/>
            </a:endParaRPr>
          </a:p>
        </p:txBody>
      </p:sp>
    </p:spTree>
    <p:extLst>
      <p:ext uri="{BB962C8B-B14F-4D97-AF65-F5344CB8AC3E}">
        <p14:creationId xmlns:p14="http://schemas.microsoft.com/office/powerpoint/2010/main" val="1410218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106017" y="185529"/>
            <a:ext cx="9660835" cy="1026248"/>
          </a:xfrm>
        </p:spPr>
        <p:txBody>
          <a:bodyPr rtlCol="0">
            <a:normAutofit/>
          </a:bodyPr>
          <a:lstStyle/>
          <a:p>
            <a:r>
              <a:rPr lang="en-GB" sz="3600" b="1" dirty="0">
                <a:solidFill>
                  <a:schemeClr val="bg1"/>
                </a:solidFill>
                <a:latin typeface="Arial" panose="020B0604020202020204" pitchFamily="34" charset="0"/>
                <a:cs typeface="Arial" panose="020B0604020202020204" pitchFamily="34" charset="0"/>
              </a:rPr>
              <a:t>🔢</a:t>
            </a:r>
            <a:r>
              <a:rPr lang="en-GB" sz="3600" b="1" cap="none" spc="400" dirty="0" err="1">
                <a:latin typeface="Comic Sans MS" panose="030F0702030302020204" pitchFamily="66" charset="0"/>
              </a:rPr>
              <a:t>NumBots</a:t>
            </a:r>
            <a:endParaRPr lang="en-GB" sz="36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0347698" y="89659"/>
            <a:ext cx="1738285" cy="1808519"/>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106017" y="1989385"/>
            <a:ext cx="11634534" cy="4431983"/>
          </a:xfrm>
          <a:prstGeom prst="rect">
            <a:avLst/>
          </a:prstGeom>
          <a:noFill/>
        </p:spPr>
        <p:txBody>
          <a:bodyPr wrap="square" rtlCol="0">
            <a:spAutoFit/>
          </a:bodyPr>
          <a:lstStyle/>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Numbots is our online maths platform, helping children develop confidence with subitizing, addition, subtraction and number fluency.</a:t>
            </a:r>
            <a:r>
              <a:rPr lang="en-GB" sz="2400" dirty="0">
                <a:solidFill>
                  <a:schemeClr val="bg1"/>
                </a:solidFill>
                <a:latin typeface="Arial" panose="020B0604020202020204" pitchFamily="34" charset="0"/>
                <a:cs typeface="Arial" panose="020B0604020202020204" pitchFamily="34" charset="0"/>
              </a:rPr>
              <a:t> </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Strong number skills are the building blocks for all future maths learning.</a:t>
            </a:r>
            <a:r>
              <a:rPr lang="en-GB" sz="2400" dirty="0">
                <a:solidFill>
                  <a:schemeClr val="bg1"/>
                </a:solidFill>
                <a:latin typeface="Arial" panose="020B0604020202020204" pitchFamily="34" charset="0"/>
                <a:cs typeface="Arial" panose="020B0604020202020204" pitchFamily="34" charset="0"/>
              </a:rPr>
              <a:t> Numbots develops number recognition, number bonds and mental calculation skills. </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Little and often is best!</a:t>
            </a:r>
            <a:r>
              <a:rPr lang="en-GB" sz="2400" dirty="0">
                <a:solidFill>
                  <a:schemeClr val="bg1"/>
                </a:solidFill>
                <a:latin typeface="Arial" panose="020B0604020202020204" pitchFamily="34" charset="0"/>
                <a:cs typeface="Arial" panose="020B0604020202020204" pitchFamily="34" charset="0"/>
              </a:rPr>
              <a:t> We recommend </a:t>
            </a:r>
            <a:r>
              <a:rPr lang="en-GB" sz="2400" b="1" dirty="0">
                <a:solidFill>
                  <a:schemeClr val="bg1"/>
                </a:solidFill>
                <a:latin typeface="Arial" panose="020B0604020202020204" pitchFamily="34" charset="0"/>
                <a:cs typeface="Arial" panose="020B0604020202020204" pitchFamily="34" charset="0"/>
              </a:rPr>
              <a:t>4 minutes, 4 days a week</a:t>
            </a:r>
            <a:r>
              <a:rPr lang="en-GB" sz="2400" dirty="0">
                <a:solidFill>
                  <a:schemeClr val="bg1"/>
                </a:solidFill>
                <a:latin typeface="Arial" panose="020B0604020202020204" pitchFamily="34" charset="0"/>
                <a:cs typeface="Arial" panose="020B0604020202020204" pitchFamily="34" charset="0"/>
              </a:rPr>
              <a:t> (including during the summer holidays) to build fluency and confidence. </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Regular practise makes a huge difference</a:t>
            </a:r>
            <a:r>
              <a:rPr lang="en-GB" sz="2400" dirty="0">
                <a:solidFill>
                  <a:schemeClr val="bg1"/>
                </a:solidFill>
                <a:latin typeface="Arial" panose="020B0604020202020204" pitchFamily="34" charset="0"/>
                <a:cs typeface="Arial" panose="020B0604020202020204" pitchFamily="34" charset="0"/>
              </a:rPr>
              <a:t> and helps children access Year 1 maths with greater confidence.</a:t>
            </a:r>
          </a:p>
          <a:p>
            <a:pPr marL="285750" indent="-285750">
              <a:buFont typeface="Arial" panose="020B0604020202020204" pitchFamily="34" charset="0"/>
              <a:buChar char="•"/>
            </a:pPr>
            <a:endParaRPr lang="en-GB" dirty="0">
              <a:solidFill>
                <a:schemeClr val="bg1"/>
              </a:solidFill>
            </a:endParaRPr>
          </a:p>
        </p:txBody>
      </p:sp>
    </p:spTree>
    <p:extLst>
      <p:ext uri="{BB962C8B-B14F-4D97-AF65-F5344CB8AC3E}">
        <p14:creationId xmlns:p14="http://schemas.microsoft.com/office/powerpoint/2010/main" val="130265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FB970-E2D4-B88D-36C3-3403F6A4D1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9E7A05-1078-FACA-1FF1-B30B15FE58A5}"/>
              </a:ext>
            </a:extLst>
          </p:cNvPr>
          <p:cNvSpPr>
            <a:spLocks noGrp="1"/>
          </p:cNvSpPr>
          <p:nvPr>
            <p:ph type="ctrTitle"/>
          </p:nvPr>
        </p:nvSpPr>
        <p:spPr>
          <a:xfrm>
            <a:off x="106017" y="185529"/>
            <a:ext cx="9660835" cy="1026248"/>
          </a:xfrm>
        </p:spPr>
        <p:txBody>
          <a:bodyPr rtlCol="0">
            <a:normAutofit/>
          </a:bodyPr>
          <a:lstStyle/>
          <a:p>
            <a:r>
              <a:rPr lang="en-GB" sz="3600" b="1" dirty="0">
                <a:solidFill>
                  <a:schemeClr val="bg1"/>
                </a:solidFill>
                <a:latin typeface="Arial" panose="020B0604020202020204" pitchFamily="34" charset="0"/>
                <a:cs typeface="Arial" panose="020B0604020202020204" pitchFamily="34" charset="0"/>
              </a:rPr>
              <a:t>🔢</a:t>
            </a:r>
            <a:r>
              <a:rPr lang="en-GB" sz="3600" b="1" cap="none" spc="400" dirty="0">
                <a:latin typeface="Comic Sans MS" panose="030F0702030302020204" pitchFamily="66" charset="0"/>
              </a:rPr>
              <a:t>Times Table Rockstars</a:t>
            </a:r>
            <a:endParaRPr lang="en-GB" sz="36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346E1744-279A-0476-F2D7-9B22CD6F742D}"/>
              </a:ext>
            </a:extLst>
          </p:cNvPr>
          <p:cNvPicPr>
            <a:picLocks noChangeAspect="1"/>
          </p:cNvPicPr>
          <p:nvPr/>
        </p:nvPicPr>
        <p:blipFill rotWithShape="1">
          <a:blip r:embed="rId3"/>
          <a:srcRect l="49131" t="30675" r="40108" b="48318"/>
          <a:stretch/>
        </p:blipFill>
        <p:spPr>
          <a:xfrm>
            <a:off x="10347698" y="89659"/>
            <a:ext cx="1738285" cy="1808519"/>
          </a:xfrm>
          <a:prstGeom prst="rect">
            <a:avLst/>
          </a:prstGeom>
        </p:spPr>
      </p:pic>
      <p:sp>
        <p:nvSpPr>
          <p:cNvPr id="8" name="TextBox 7">
            <a:extLst>
              <a:ext uri="{FF2B5EF4-FFF2-40B4-BE49-F238E27FC236}">
                <a16:creationId xmlns:a16="http://schemas.microsoft.com/office/drawing/2014/main" id="{3B27A84F-4BF1-0512-A28B-60A3B307B1B2}"/>
              </a:ext>
            </a:extLst>
          </p:cNvPr>
          <p:cNvSpPr txBox="1"/>
          <p:nvPr/>
        </p:nvSpPr>
        <p:spPr>
          <a:xfrm>
            <a:off x="106017" y="1989385"/>
            <a:ext cx="11634534" cy="33239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Later in the term, we will begin to look at our times tables!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b="1"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Year 2, we learn the 2, 5 and 10 times tables.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b="1"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Your </a:t>
            </a:r>
            <a:r>
              <a:rPr kumimoji="0" lang="en-GB"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Numbots</a:t>
            </a:r>
            <a:r>
              <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login will be the same login for </a:t>
            </a:r>
            <a:r>
              <a:rPr kumimoji="0" lang="en-GB"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TTRockstars</a:t>
            </a:r>
            <a:r>
              <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b="1"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pic>
        <p:nvPicPr>
          <p:cNvPr id="3" name="Picture 2" descr="Families - Times Tables Rock Stars">
            <a:extLst>
              <a:ext uri="{FF2B5EF4-FFF2-40B4-BE49-F238E27FC236}">
                <a16:creationId xmlns:a16="http://schemas.microsoft.com/office/drawing/2014/main" id="{DB01CCA5-336B-FD21-8A0D-5980A4930816}"/>
              </a:ext>
            </a:extLst>
          </p:cNvPr>
          <p:cNvPicPr>
            <a:picLocks noChangeAspect="1"/>
          </p:cNvPicPr>
          <p:nvPr/>
        </p:nvPicPr>
        <p:blipFill>
          <a:blip r:embed="rId4"/>
          <a:stretch>
            <a:fillRect/>
          </a:stretch>
        </p:blipFill>
        <p:spPr>
          <a:xfrm>
            <a:off x="9089314" y="3890513"/>
            <a:ext cx="2727758" cy="2458028"/>
          </a:xfrm>
          <a:prstGeom prst="rect">
            <a:avLst/>
          </a:prstGeom>
        </p:spPr>
      </p:pic>
    </p:spTree>
    <p:extLst>
      <p:ext uri="{BB962C8B-B14F-4D97-AF65-F5344CB8AC3E}">
        <p14:creationId xmlns:p14="http://schemas.microsoft.com/office/powerpoint/2010/main" val="1178530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2192512" y="108064"/>
            <a:ext cx="9660835" cy="688075"/>
          </a:xfrm>
        </p:spPr>
        <p:txBody>
          <a:bodyPr rtlCol="0">
            <a:normAutofit/>
          </a:bodyPr>
          <a:lstStyle/>
          <a:p>
            <a:r>
              <a:rPr lang="en-GB" sz="3600" b="1" dirty="0"/>
              <a:t>🔤 </a:t>
            </a:r>
            <a:r>
              <a:rPr lang="en-GB" sz="3600" b="1" cap="none" spc="400" dirty="0">
                <a:latin typeface="Comic Sans MS" panose="030F0702030302020204" pitchFamily="66" charset="0"/>
              </a:rPr>
              <a:t>Year 2 Phonics</a:t>
            </a:r>
            <a:endParaRPr lang="en-GB" sz="36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9766852" y="185529"/>
            <a:ext cx="2173356" cy="2261169"/>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251792" y="1679759"/>
            <a:ext cx="9723481" cy="3724096"/>
          </a:xfrm>
          <a:prstGeom prst="rect">
            <a:avLst/>
          </a:prstGeom>
          <a:noFill/>
        </p:spPr>
        <p:txBody>
          <a:bodyPr wrap="square" lIns="91440" tIns="45720" rIns="91440" bIns="45720" rtlCol="0" anchor="t">
            <a:spAutoFit/>
          </a:bodyPr>
          <a:lstStyle/>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Daily phonics lessons using Monster Phonics</a:t>
            </a:r>
            <a:r>
              <a:rPr lang="en-GB" sz="2400" dirty="0">
                <a:solidFill>
                  <a:schemeClr val="bg1"/>
                </a:solidFill>
                <a:latin typeface="Arial" panose="020B0604020202020204" pitchFamily="34" charset="0"/>
                <a:cs typeface="Arial" panose="020B0604020202020204" pitchFamily="34" charset="0"/>
              </a:rPr>
              <a:t> </a:t>
            </a:r>
          </a:p>
          <a:p>
            <a:endParaRPr lang="en-GB" sz="2400" dirty="0">
              <a:solidFill>
                <a:schemeClr val="bg1"/>
              </a:solidFill>
              <a:latin typeface="Arial" panose="020B0604020202020204" pitchFamily="34" charset="0"/>
              <a:cs typeface="Arial" panose="020B0604020202020204" pitchFamily="34" charset="0"/>
            </a:endParaRP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Year 1 &amp; 2 Phonics Screening Workshop</a:t>
            </a:r>
            <a:r>
              <a:rPr lang="en-GB" sz="2400" dirty="0">
                <a:solidFill>
                  <a:schemeClr val="bg1"/>
                </a:solidFill>
                <a:latin typeface="Arial" panose="020B0604020202020204" pitchFamily="34" charset="0"/>
                <a:cs typeface="Arial" panose="020B0604020202020204" pitchFamily="34" charset="0"/>
              </a:rPr>
              <a:t> – </a:t>
            </a:r>
            <a:r>
              <a:rPr lang="en-GB" sz="2400" b="1" dirty="0">
                <a:solidFill>
                  <a:schemeClr val="bg1"/>
                </a:solidFill>
                <a:latin typeface="Arial" panose="020B0604020202020204" pitchFamily="34" charset="0"/>
                <a:cs typeface="Arial" panose="020B0604020202020204" pitchFamily="34" charset="0"/>
              </a:rPr>
              <a:t>Wednesday 20th January</a:t>
            </a:r>
            <a:r>
              <a:rPr lang="en-GB" sz="2400" dirty="0">
                <a:solidFill>
                  <a:schemeClr val="bg1"/>
                </a:solidFill>
                <a:latin typeface="Arial" panose="020B0604020202020204" pitchFamily="34" charset="0"/>
                <a:cs typeface="Arial" panose="020B0604020202020204" pitchFamily="34" charset="0"/>
              </a:rPr>
              <a:t> at </a:t>
            </a:r>
            <a:r>
              <a:rPr lang="en-GB" sz="2400" b="1" dirty="0">
                <a:solidFill>
                  <a:schemeClr val="bg1"/>
                </a:solidFill>
                <a:latin typeface="Arial" panose="020B0604020202020204" pitchFamily="34" charset="0"/>
                <a:cs typeface="Arial" panose="020B0604020202020204" pitchFamily="34" charset="0"/>
              </a:rPr>
              <a:t>8:50am</a:t>
            </a:r>
            <a:r>
              <a:rPr lang="en-GB" sz="2400" dirty="0">
                <a:solidFill>
                  <a:schemeClr val="bg1"/>
                </a:solidFill>
                <a:latin typeface="Arial" panose="020B0604020202020204" pitchFamily="34" charset="0"/>
                <a:cs typeface="Arial" panose="020B0604020202020204" pitchFamily="34" charset="0"/>
              </a:rPr>
              <a:t> </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Practise at home</a:t>
            </a:r>
            <a:r>
              <a:rPr lang="en-GB" sz="2400" dirty="0">
                <a:solidFill>
                  <a:schemeClr val="bg1"/>
                </a:solidFill>
                <a:latin typeface="Arial" panose="020B0604020202020204" pitchFamily="34" charset="0"/>
                <a:cs typeface="Arial" panose="020B0604020202020204" pitchFamily="34" charset="0"/>
              </a:rPr>
              <a:t> using the phonics games on our class webpage and the Monster Phonics website </a:t>
            </a:r>
          </a:p>
          <a:p>
            <a:endParaRPr lang="en-GB" sz="20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2400" b="1" dirty="0">
              <a:solidFill>
                <a:schemeClr val="bg1"/>
              </a:solidFill>
            </a:endParaRPr>
          </a:p>
        </p:txBody>
      </p:sp>
    </p:spTree>
    <p:extLst>
      <p:ext uri="{BB962C8B-B14F-4D97-AF65-F5344CB8AC3E}">
        <p14:creationId xmlns:p14="http://schemas.microsoft.com/office/powerpoint/2010/main" val="2570805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251792" y="0"/>
            <a:ext cx="9660835" cy="1026248"/>
          </a:xfrm>
        </p:spPr>
        <p:txBody>
          <a:bodyPr rtlCol="0">
            <a:normAutofit/>
          </a:bodyPr>
          <a:lstStyle/>
          <a:p>
            <a:r>
              <a:rPr lang="en-GB" sz="3600" b="1" dirty="0">
                <a:solidFill>
                  <a:schemeClr val="bg1"/>
                </a:solidFill>
                <a:latin typeface="Arial" panose="020B0604020202020204" pitchFamily="34" charset="0"/>
                <a:cs typeface="Arial" panose="020B0604020202020204" pitchFamily="34" charset="0"/>
              </a:rPr>
              <a:t>🤝</a:t>
            </a:r>
            <a:r>
              <a:rPr lang="en-GB" sz="3600" b="1" dirty="0">
                <a:latin typeface="Comic Sans MS" panose="030F0702030302020204" pitchFamily="66" charset="0"/>
                <a:cs typeface="Arial" panose="020B0604020202020204" pitchFamily="34" charset="0"/>
              </a:rPr>
              <a:t>We Love Parent </a:t>
            </a:r>
            <a:r>
              <a:rPr lang="en-GB" sz="3600" b="1" cap="none" spc="400" dirty="0">
                <a:latin typeface="Comic Sans MS" panose="030F0702030302020204" pitchFamily="66" charset="0"/>
              </a:rPr>
              <a:t>Volunteers!</a:t>
            </a:r>
            <a:endParaRPr lang="en-GB" sz="36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9766852" y="655812"/>
            <a:ext cx="1721337" cy="1790886"/>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419190" y="1808708"/>
            <a:ext cx="11353619" cy="4524315"/>
          </a:xfrm>
          <a:prstGeom prst="rect">
            <a:avLst/>
          </a:prstGeom>
          <a:noFill/>
        </p:spPr>
        <p:txBody>
          <a:bodyPr wrap="square" rtlCol="0">
            <a:spAutoFit/>
          </a:bodyPr>
          <a:lstStyle/>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Volunteers to hear readers are always welcome.</a:t>
            </a:r>
            <a:r>
              <a:rPr lang="en-GB" sz="2400" dirty="0">
                <a:solidFill>
                  <a:schemeClr val="bg1"/>
                </a:solidFill>
                <a:latin typeface="Arial" panose="020B0604020202020204" pitchFamily="34" charset="0"/>
                <a:cs typeface="Arial" panose="020B0604020202020204" pitchFamily="34" charset="0"/>
              </a:rPr>
              <a:t> </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A DBS check will be required</a:t>
            </a:r>
            <a:r>
              <a:rPr lang="en-GB" sz="2400" dirty="0">
                <a:solidFill>
                  <a:schemeClr val="bg1"/>
                </a:solidFill>
                <a:latin typeface="Arial" panose="020B0604020202020204" pitchFamily="34" charset="0"/>
                <a:cs typeface="Arial" panose="020B0604020202020204" pitchFamily="34" charset="0"/>
              </a:rPr>
              <a:t> if you are able to help on a regular basis. </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Any time you can give is hugely appreciated</a:t>
            </a:r>
            <a:r>
              <a:rPr lang="en-GB" sz="2400" dirty="0">
                <a:solidFill>
                  <a:schemeClr val="bg1"/>
                </a:solidFill>
                <a:latin typeface="Arial" panose="020B0604020202020204" pitchFamily="34" charset="0"/>
                <a:cs typeface="Arial" panose="020B0604020202020204" pitchFamily="34" charset="0"/>
              </a:rPr>
              <a:t> and makes a real difference to our children. </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Do you have a skill, language, hobby, profession or faith that you'd be willing to share?</a:t>
            </a:r>
            <a:r>
              <a:rPr lang="en-GB" sz="2400" dirty="0">
                <a:solidFill>
                  <a:schemeClr val="bg1"/>
                </a:solidFill>
                <a:latin typeface="Arial" panose="020B0604020202020204" pitchFamily="34" charset="0"/>
                <a:cs typeface="Arial" panose="020B0604020202020204" pitchFamily="34" charset="0"/>
              </a:rPr>
              <a:t> We'd love to hear from you! </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Do you have any community or business contacts?</a:t>
            </a:r>
            <a:r>
              <a:rPr lang="en-GB" sz="2400" dirty="0">
                <a:solidFill>
                  <a:schemeClr val="bg1"/>
                </a:solidFill>
                <a:latin typeface="Arial" panose="020B0604020202020204" pitchFamily="34" charset="0"/>
                <a:cs typeface="Arial" panose="020B0604020202020204" pitchFamily="34" charset="0"/>
              </a:rPr>
              <a:t> If so, we'd love to be put in touch to help enrich our curriculum and experiences for the children.</a:t>
            </a:r>
          </a:p>
        </p:txBody>
      </p:sp>
    </p:spTree>
    <p:extLst>
      <p:ext uri="{BB962C8B-B14F-4D97-AF65-F5344CB8AC3E}">
        <p14:creationId xmlns:p14="http://schemas.microsoft.com/office/powerpoint/2010/main" val="2711442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251792" y="257475"/>
            <a:ext cx="12699437" cy="691317"/>
          </a:xfrm>
        </p:spPr>
        <p:txBody>
          <a:bodyPr rtlCol="0">
            <a:noAutofit/>
          </a:bodyPr>
          <a:lstStyle/>
          <a:p>
            <a:pPr rtl="0"/>
            <a:r>
              <a:rPr lang="en-GB" sz="3600" b="1" cap="none" spc="400" dirty="0">
                <a:latin typeface="Comic Sans MS" panose="030F0702030302020204" pitchFamily="66" charset="0"/>
              </a:rPr>
              <a:t>📚The Biggest Difference You Can Make</a:t>
            </a:r>
            <a:br>
              <a:rPr lang="en-GB" sz="3600" b="1" cap="none" spc="400" dirty="0">
                <a:latin typeface="Comic Sans MS" panose="030F0702030302020204" pitchFamily="66" charset="0"/>
              </a:rPr>
            </a:br>
            <a:endParaRPr lang="en-GB" sz="18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0284437" y="4036785"/>
            <a:ext cx="1762901" cy="1834130"/>
          </a:xfrm>
          <a:prstGeom prst="rect">
            <a:avLst/>
          </a:prstGeom>
        </p:spPr>
      </p:pic>
      <p:sp>
        <p:nvSpPr>
          <p:cNvPr id="8" name="TextBox 7">
            <a:extLst>
              <a:ext uri="{FF2B5EF4-FFF2-40B4-BE49-F238E27FC236}">
                <a16:creationId xmlns:a16="http://schemas.microsoft.com/office/drawing/2014/main" id="{49064595-9FDA-C202-E8C9-F703BC13207D}"/>
              </a:ext>
            </a:extLst>
          </p:cNvPr>
          <p:cNvSpPr txBox="1"/>
          <p:nvPr/>
        </p:nvSpPr>
        <p:spPr>
          <a:xfrm>
            <a:off x="144662" y="948792"/>
            <a:ext cx="11313622" cy="5884047"/>
          </a:xfrm>
          <a:prstGeom prst="rect">
            <a:avLst/>
          </a:prstGeom>
          <a:noFill/>
        </p:spPr>
        <p:txBody>
          <a:bodyPr wrap="square">
            <a:spAutoFit/>
          </a:bodyPr>
          <a:lstStyle/>
          <a:p>
            <a:r>
              <a:rPr lang="en-GB" sz="2400" dirty="0">
                <a:solidFill>
                  <a:schemeClr val="bg1"/>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Read together every day</a:t>
            </a:r>
            <a:r>
              <a:rPr lang="en-GB" sz="2400" dirty="0">
                <a:solidFill>
                  <a:schemeClr val="bg1"/>
                </a:solidFill>
                <a:latin typeface="Arial" panose="020B0604020202020204" pitchFamily="34" charset="0"/>
                <a:cs typeface="Arial" panose="020B0604020202020204" pitchFamily="34" charset="0"/>
              </a:rPr>
              <a:t> (5 minutes)</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Keep reading books </a:t>
            </a:r>
            <a:r>
              <a:rPr lang="en-GB" sz="2400" b="1" dirty="0">
                <a:solidFill>
                  <a:schemeClr val="bg1"/>
                </a:solidFill>
                <a:latin typeface="Arial" panose="020B0604020202020204" pitchFamily="34" charset="0"/>
                <a:cs typeface="Arial" panose="020B0604020202020204" pitchFamily="34" charset="0"/>
              </a:rPr>
              <a:t>above your child's reading level</a:t>
            </a:r>
            <a:r>
              <a:rPr lang="en-GB" sz="2400" dirty="0">
                <a:solidFill>
                  <a:schemeClr val="bg1"/>
                </a:solidFill>
                <a:latin typeface="Arial" panose="020B0604020202020204" pitchFamily="34" charset="0"/>
                <a:cs typeface="Arial" panose="020B0604020202020204" pitchFamily="34" charset="0"/>
              </a:rPr>
              <a:t> to develop vocabulary and comprehension.</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Visit the library regularly (Pink, Red and Yellow books are ideal.)</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 Encourage purposeful writing:</a:t>
            </a:r>
          </a:p>
          <a:p>
            <a:r>
              <a:rPr lang="en-GB" sz="2400" dirty="0">
                <a:solidFill>
                  <a:schemeClr val="bg1"/>
                </a:solidFill>
                <a:latin typeface="Arial" panose="020B0604020202020204" pitchFamily="34" charset="0"/>
                <a:cs typeface="Arial" panose="020B0604020202020204" pitchFamily="34" charset="0"/>
              </a:rPr>
              <a:t>🛒 Shopping lists </a:t>
            </a:r>
          </a:p>
          <a:p>
            <a:r>
              <a:rPr lang="en-GB" sz="2400" dirty="0">
                <a:solidFill>
                  <a:schemeClr val="bg1"/>
                </a:solidFill>
                <a:latin typeface="Arial" panose="020B0604020202020204" pitchFamily="34" charset="0"/>
                <a:cs typeface="Arial" panose="020B0604020202020204" pitchFamily="34" charset="0"/>
              </a:rPr>
              <a:t>💌 Postcards </a:t>
            </a:r>
          </a:p>
          <a:p>
            <a:r>
              <a:rPr lang="en-GB" sz="2400" dirty="0">
                <a:solidFill>
                  <a:schemeClr val="bg1"/>
                </a:solidFill>
                <a:latin typeface="Arial" panose="020B0604020202020204" pitchFamily="34" charset="0"/>
                <a:cs typeface="Arial" panose="020B0604020202020204" pitchFamily="34" charset="0"/>
              </a:rPr>
              <a:t>🎂 Birthday cards </a:t>
            </a:r>
          </a:p>
          <a:p>
            <a:r>
              <a:rPr lang="en-GB" sz="2400" dirty="0">
                <a:solidFill>
                  <a:schemeClr val="bg1"/>
                </a:solidFill>
                <a:latin typeface="Arial" panose="020B0604020202020204" pitchFamily="34" charset="0"/>
                <a:cs typeface="Arial" panose="020B0604020202020204" pitchFamily="34" charset="0"/>
              </a:rPr>
              <a:t>🍽️ Menus </a:t>
            </a:r>
          </a:p>
          <a:p>
            <a:r>
              <a:rPr lang="en-GB" sz="2400" dirty="0">
                <a:solidFill>
                  <a:schemeClr val="bg1"/>
                </a:solidFill>
                <a:latin typeface="Arial" panose="020B0604020202020204" pitchFamily="34" charset="0"/>
                <a:cs typeface="Arial" panose="020B0604020202020204" pitchFamily="34" charset="0"/>
              </a:rPr>
              <a:t>🗺️ Treasure maps </a:t>
            </a:r>
          </a:p>
          <a:p>
            <a:r>
              <a:rPr lang="en-GB" sz="2400" dirty="0">
                <a:solidFill>
                  <a:schemeClr val="bg1"/>
                </a:solidFill>
                <a:latin typeface="Arial" panose="020B0604020202020204" pitchFamily="34" charset="0"/>
                <a:cs typeface="Arial" panose="020B0604020202020204" pitchFamily="34" charset="0"/>
              </a:rPr>
              <a:t>💬 Talk, talk, talk!</a:t>
            </a:r>
            <a:br>
              <a:rPr lang="en-GB" sz="2400" dirty="0">
                <a:solidFill>
                  <a:schemeClr val="bg1"/>
                </a:solidFill>
                <a:latin typeface="Arial" panose="020B0604020202020204" pitchFamily="34" charset="0"/>
                <a:cs typeface="Arial" panose="020B0604020202020204" pitchFamily="34" charset="0"/>
              </a:rPr>
            </a:br>
            <a:r>
              <a:rPr lang="en-GB" sz="2400" dirty="0">
                <a:solidFill>
                  <a:schemeClr val="bg1"/>
                </a:solidFill>
                <a:latin typeface="Arial" panose="020B0604020202020204" pitchFamily="34" charset="0"/>
                <a:cs typeface="Arial" panose="020B0604020202020204" pitchFamily="34" charset="0"/>
              </a:rPr>
              <a:t>Rich conversations build vocabulary, confidence and understanding</a:t>
            </a:r>
            <a:r>
              <a:rPr lang="en-GB" sz="2400" dirty="0"/>
              <a:t>.</a:t>
            </a:r>
          </a:p>
          <a:p>
            <a:pPr>
              <a:lnSpc>
                <a:spcPct val="107000"/>
              </a:lnSpc>
              <a:spcAft>
                <a:spcPts val="800"/>
              </a:spcAft>
            </a:pP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3832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106017" y="185529"/>
            <a:ext cx="9660835" cy="1026248"/>
          </a:xfrm>
        </p:spPr>
        <p:txBody>
          <a:bodyPr rtlCol="0">
            <a:noAutofit/>
          </a:bodyPr>
          <a:lstStyle/>
          <a:p>
            <a:pPr rtl="0"/>
            <a:r>
              <a:rPr lang="en-GB" sz="2800" b="1" cap="none" spc="400" dirty="0">
                <a:latin typeface="Comic Sans MS" panose="030F0702030302020204" pitchFamily="66" charset="0"/>
              </a:rPr>
              <a:t>Class Page - </a:t>
            </a:r>
            <a:r>
              <a:rPr lang="en-GB" sz="2800" b="1" spc="400" dirty="0">
                <a:latin typeface="Comic Sans MS" panose="030F0702030302020204" pitchFamily="66" charset="0"/>
                <a:hlinkClick r:id="rId3"/>
              </a:rPr>
              <a:t>https://www.digswell.herts.sch.uk</a:t>
            </a:r>
            <a:r>
              <a:rPr lang="en-GB" sz="2800" b="1" spc="400">
                <a:latin typeface="Comic Sans MS" panose="030F0702030302020204" pitchFamily="66" charset="0"/>
                <a:hlinkClick r:id="rId3"/>
              </a:rPr>
              <a:t>/classes-2</a:t>
            </a:r>
            <a:r>
              <a:rPr lang="en-GB" sz="2800" b="1" spc="400">
                <a:latin typeface="Comic Sans MS" panose="030F0702030302020204" pitchFamily="66" charset="0"/>
              </a:rPr>
              <a:t> </a:t>
            </a:r>
            <a:endParaRPr lang="en-GB" sz="28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4"/>
          <a:srcRect l="49131" t="30675" r="40108" b="48318"/>
          <a:stretch/>
        </p:blipFill>
        <p:spPr>
          <a:xfrm>
            <a:off x="9766852" y="185529"/>
            <a:ext cx="2173356" cy="2261169"/>
          </a:xfrm>
          <a:prstGeom prst="rect">
            <a:avLst/>
          </a:prstGeom>
        </p:spPr>
      </p:pic>
      <p:pic>
        <p:nvPicPr>
          <p:cNvPr id="4" name="Picture 3">
            <a:extLst>
              <a:ext uri="{FF2B5EF4-FFF2-40B4-BE49-F238E27FC236}">
                <a16:creationId xmlns:a16="http://schemas.microsoft.com/office/drawing/2014/main" id="{8CE00A1D-8EC9-D859-6C07-F7A161A075D6}"/>
              </a:ext>
            </a:extLst>
          </p:cNvPr>
          <p:cNvPicPr>
            <a:picLocks noChangeAspect="1"/>
          </p:cNvPicPr>
          <p:nvPr/>
        </p:nvPicPr>
        <p:blipFill>
          <a:blip r:embed="rId5"/>
          <a:stretch>
            <a:fillRect/>
          </a:stretch>
        </p:blipFill>
        <p:spPr>
          <a:xfrm>
            <a:off x="522869" y="1741076"/>
            <a:ext cx="9906000" cy="4931395"/>
          </a:xfrm>
          <a:prstGeom prst="rect">
            <a:avLst/>
          </a:prstGeom>
        </p:spPr>
      </p:pic>
    </p:spTree>
    <p:extLst>
      <p:ext uri="{BB962C8B-B14F-4D97-AF65-F5344CB8AC3E}">
        <p14:creationId xmlns:p14="http://schemas.microsoft.com/office/powerpoint/2010/main" val="3987833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1860002" y="257695"/>
            <a:ext cx="9660835" cy="447006"/>
          </a:xfrm>
        </p:spPr>
        <p:txBody>
          <a:bodyPr rtlCol="0">
            <a:normAutofit fontScale="90000"/>
          </a:bodyPr>
          <a:lstStyle/>
          <a:p>
            <a:pPr rtl="0"/>
            <a:r>
              <a:rPr lang="en-GB" sz="3600" b="1" cap="none" spc="400" dirty="0">
                <a:latin typeface="Comic Sans MS" panose="030F0702030302020204" pitchFamily="66" charset="0"/>
              </a:rPr>
              <a:t>❤️ We're a Team</a:t>
            </a:r>
            <a:endParaRPr lang="en-GB" sz="36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1122380" y="66641"/>
            <a:ext cx="796914" cy="829113"/>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185531" y="806141"/>
            <a:ext cx="11881959" cy="4401205"/>
          </a:xfrm>
          <a:prstGeom prst="rect">
            <a:avLst/>
          </a:prstGeom>
          <a:noFill/>
        </p:spPr>
        <p:txBody>
          <a:bodyPr wrap="square" rtlCol="0">
            <a:spAutoFit/>
          </a:bodyPr>
          <a:lstStyle/>
          <a:p>
            <a:r>
              <a:rPr lang="en-GB" sz="2800" b="1" dirty="0">
                <a:solidFill>
                  <a:schemeClr val="bg1"/>
                </a:solidFill>
                <a:latin typeface="Comic Sans MS" panose="030F0702030302020204" pitchFamily="66" charset="0"/>
              </a:rPr>
              <a:t>Please come and speak to me whenever you need to – no problem is too small.</a:t>
            </a:r>
          </a:p>
          <a:p>
            <a:endParaRPr lang="en-GB" sz="2800" b="1" dirty="0">
              <a:solidFill>
                <a:schemeClr val="bg1"/>
              </a:solidFill>
              <a:latin typeface="Comic Sans MS" panose="030F0702030302020204" pitchFamily="66" charset="0"/>
            </a:endParaRPr>
          </a:p>
          <a:p>
            <a:r>
              <a:rPr lang="en-GB" sz="2800" b="1" dirty="0">
                <a:solidFill>
                  <a:schemeClr val="bg1"/>
                </a:solidFill>
                <a:latin typeface="Comic Sans MS" panose="030F0702030302020204" pitchFamily="66" charset="0"/>
              </a:rPr>
              <a:t>📧 If you can't catch me at the end of the day, please send an email via the School Office. We can arrange a phone call, Zoom or Teams meeting if that's easier around work commitments.</a:t>
            </a:r>
          </a:p>
          <a:p>
            <a:endParaRPr lang="en-GB" sz="2800" b="1" dirty="0">
              <a:solidFill>
                <a:schemeClr val="bg1"/>
              </a:solidFill>
              <a:latin typeface="Comic Sans MS" panose="030F0702030302020204" pitchFamily="66" charset="0"/>
            </a:endParaRPr>
          </a:p>
          <a:p>
            <a:r>
              <a:rPr lang="en-GB" sz="2800" b="1" dirty="0">
                <a:solidFill>
                  <a:schemeClr val="bg1"/>
                </a:solidFill>
                <a:latin typeface="Comic Sans MS" panose="030F0702030302020204" pitchFamily="66" charset="0"/>
              </a:rPr>
              <a:t>🤝 I'm here to support not just your child, but your whole family.</a:t>
            </a:r>
          </a:p>
          <a:p>
            <a:endParaRPr lang="en-GB" sz="2800" b="1" dirty="0">
              <a:solidFill>
                <a:schemeClr val="bg1"/>
              </a:solidFill>
              <a:latin typeface="Comic Sans MS" panose="030F0702030302020204" pitchFamily="66" charset="0"/>
            </a:endParaRPr>
          </a:p>
          <a:p>
            <a:r>
              <a:rPr lang="en-GB" sz="2800" b="1" spc="400" dirty="0">
                <a:latin typeface="Comic Sans MS" panose="030F0702030302020204" pitchFamily="66" charset="0"/>
              </a:rPr>
              <a:t>❤️ </a:t>
            </a:r>
            <a:r>
              <a:rPr lang="en-GB" sz="2800" b="1" dirty="0">
                <a:solidFill>
                  <a:schemeClr val="bg1"/>
                </a:solidFill>
                <a:latin typeface="Comic Sans MS" panose="030F0702030302020204" pitchFamily="66" charset="0"/>
              </a:rPr>
              <a:t>We achieve the very best outcomes when we work together.</a:t>
            </a:r>
          </a:p>
        </p:txBody>
      </p:sp>
    </p:spTree>
    <p:extLst>
      <p:ext uri="{BB962C8B-B14F-4D97-AF65-F5344CB8AC3E}">
        <p14:creationId xmlns:p14="http://schemas.microsoft.com/office/powerpoint/2010/main" val="188224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rrow: Right 2">
            <a:extLst>
              <a:ext uri="{FF2B5EF4-FFF2-40B4-BE49-F238E27FC236}">
                <a16:creationId xmlns:a16="http://schemas.microsoft.com/office/drawing/2014/main" id="{00005696-2ED4-DC01-BDDC-618528BDDCCC}"/>
              </a:ext>
            </a:extLst>
          </p:cNvPr>
          <p:cNvSpPr/>
          <p:nvPr/>
        </p:nvSpPr>
        <p:spPr>
          <a:xfrm>
            <a:off x="1496291" y="1385454"/>
            <a:ext cx="10501744" cy="5765041"/>
          </a:xfrm>
          <a:prstGeom prst="rightArrow">
            <a:avLst/>
          </a:prstGeom>
          <a:solidFill>
            <a:srgbClr val="FFD5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6D855765-39D3-9DBB-E5E6-4885C36C016B}"/>
              </a:ext>
            </a:extLst>
          </p:cNvPr>
          <p:cNvSpPr/>
          <p:nvPr/>
        </p:nvSpPr>
        <p:spPr>
          <a:xfrm>
            <a:off x="886691" y="3291308"/>
            <a:ext cx="3352801" cy="2542309"/>
          </a:xfrm>
          <a:prstGeom prst="roundRect">
            <a:avLst/>
          </a:prstGeom>
          <a:solidFill>
            <a:srgbClr val="E5F6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Tier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First speak to your class teacher – me - or The School Office if admin related</a:t>
            </a:r>
          </a:p>
        </p:txBody>
      </p:sp>
      <p:sp>
        <p:nvSpPr>
          <p:cNvPr id="5" name="TextBox 4">
            <a:extLst>
              <a:ext uri="{FF2B5EF4-FFF2-40B4-BE49-F238E27FC236}">
                <a16:creationId xmlns:a16="http://schemas.microsoft.com/office/drawing/2014/main" id="{90004704-A6D4-8E70-D175-CBCEB0F95939}"/>
              </a:ext>
            </a:extLst>
          </p:cNvPr>
          <p:cNvSpPr txBox="1"/>
          <p:nvPr/>
        </p:nvSpPr>
        <p:spPr>
          <a:xfrm>
            <a:off x="1057698" y="284706"/>
            <a:ext cx="1062643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b="1" dirty="0">
                <a:solidFill>
                  <a:schemeClr val="bg1"/>
                </a:solidFill>
                <a:latin typeface="Comic Sans MS" panose="030F0702030302020204" pitchFamily="66" charset="0"/>
              </a:rPr>
              <a:t>Our Communication Policy</a:t>
            </a:r>
            <a:r>
              <a:rPr kumimoji="0" lang="en-GB" sz="3600" b="1" i="0" u="none" strike="noStrike" kern="1200" cap="none" spc="0" normalizeH="0" baseline="0" noProof="0" dirty="0">
                <a:ln>
                  <a:noFill/>
                </a:ln>
                <a:solidFill>
                  <a:schemeClr val="bg1"/>
                </a:solidFill>
                <a:effectLst/>
                <a:uLnTx/>
                <a:uFillTx/>
                <a:latin typeface="Comic Sans MS" panose="030F0702030302020204" pitchFamily="66" charset="0"/>
                <a:ea typeface="+mn-ea"/>
                <a:cs typeface="+mn-cs"/>
              </a:rPr>
              <a:t>…</a:t>
            </a:r>
          </a:p>
        </p:txBody>
      </p:sp>
      <p:sp>
        <p:nvSpPr>
          <p:cNvPr id="6" name="Rectangle: Rounded Corners 5">
            <a:extLst>
              <a:ext uri="{FF2B5EF4-FFF2-40B4-BE49-F238E27FC236}">
                <a16:creationId xmlns:a16="http://schemas.microsoft.com/office/drawing/2014/main" id="{6DD689E5-3917-D891-2E85-C98EFFD1076D}"/>
              </a:ext>
            </a:extLst>
          </p:cNvPr>
          <p:cNvSpPr/>
          <p:nvPr/>
        </p:nvSpPr>
        <p:spPr>
          <a:xfrm>
            <a:off x="4641272" y="3291308"/>
            <a:ext cx="3352801" cy="2542309"/>
          </a:xfrm>
          <a:prstGeom prst="roundRect">
            <a:avLst/>
          </a:prstGeom>
          <a:solidFill>
            <a:srgbClr val="09F7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Tier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If not resolved, speak to </a:t>
            </a:r>
            <a:r>
              <a:rPr lang="en-GB" sz="2000" dirty="0">
                <a:solidFill>
                  <a:prstClr val="white"/>
                </a:solidFill>
                <a:latin typeface="Comic Sans MS" panose="030F0702030302020204" pitchFamily="66" charset="0"/>
              </a:rPr>
              <a:t>a </a:t>
            </a:r>
            <a:r>
              <a:rPr kumimoji="0" lang="en-GB" sz="20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Leader: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EYFS: Mrs Halawa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Y1/Y2: Mrs </a:t>
            </a:r>
            <a:r>
              <a:rPr lang="en-GB" sz="2000" dirty="0">
                <a:solidFill>
                  <a:prstClr val="white"/>
                </a:solidFill>
                <a:latin typeface="Comic Sans MS" panose="030F0702030302020204" pitchFamily="66" charset="0"/>
              </a:rPr>
              <a:t>Scott</a:t>
            </a:r>
            <a:endParaRPr kumimoji="0" lang="en-GB" sz="20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Y3/4/5/6: Miss Brady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prstClr val="white"/>
                </a:solidFill>
                <a:latin typeface="Comic Sans MS" panose="030F0702030302020204" pitchFamily="66" charset="0"/>
              </a:rPr>
              <a:t>SEN Mrs de la Croix/Mrs Scott</a:t>
            </a:r>
            <a:endParaRPr kumimoji="0" lang="en-GB" sz="2000" b="0" i="0"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p:txBody>
      </p:sp>
      <p:sp>
        <p:nvSpPr>
          <p:cNvPr id="7" name="Rectangle: Rounded Corners 6">
            <a:extLst>
              <a:ext uri="{FF2B5EF4-FFF2-40B4-BE49-F238E27FC236}">
                <a16:creationId xmlns:a16="http://schemas.microsoft.com/office/drawing/2014/main" id="{9F6BB335-83B3-FD2C-0CFC-BBCADDEFC306}"/>
              </a:ext>
            </a:extLst>
          </p:cNvPr>
          <p:cNvSpPr/>
          <p:nvPr/>
        </p:nvSpPr>
        <p:spPr>
          <a:xfrm>
            <a:off x="8395854" y="3231654"/>
            <a:ext cx="3352801" cy="254230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kumimoji="0" lang="en-GB" sz="1800" b="0" i="0" u="none" strike="noStrike" kern="1200" cap="none" spc="0" normalizeH="0" baseline="0" noProof="0" dirty="0">
                <a:ln>
                  <a:noFill/>
                </a:ln>
                <a:solidFill>
                  <a:prstClr val="white"/>
                </a:solidFill>
                <a:effectLst/>
                <a:uLnTx/>
                <a:uFillTx/>
                <a:latin typeface="Comic Sans MS"/>
              </a:rPr>
              <a:t>Tier 3</a:t>
            </a:r>
          </a:p>
          <a:p>
            <a:pPr algn="ctr">
              <a:defRPr/>
            </a:pPr>
            <a:r>
              <a:rPr kumimoji="0" lang="en-GB" sz="1800" b="0" i="0" u="none" strike="noStrike" kern="1200" cap="none" spc="0" normalizeH="0" baseline="0" noProof="0" dirty="0">
                <a:ln>
                  <a:noFill/>
                </a:ln>
                <a:solidFill>
                  <a:prstClr val="white"/>
                </a:solidFill>
                <a:effectLst/>
                <a:uLnTx/>
                <a:uFillTx/>
                <a:latin typeface="Comic Sans MS"/>
              </a:rPr>
              <a:t>If issue is still not resolved, having been through tier 1 and 2, contact the School Office to arrange a meeting with the Deputy Head and SENCO Mrs de la Croix or the Head </a:t>
            </a:r>
            <a:r>
              <a:rPr lang="en-GB" dirty="0">
                <a:solidFill>
                  <a:prstClr val="white"/>
                </a:solidFill>
                <a:latin typeface="Comic Sans MS"/>
              </a:rPr>
              <a:t>Mr Worton-Geer</a:t>
            </a:r>
            <a:endParaRPr kumimoji="0" lang="en-GB" sz="1800" b="0" i="0" u="none" strike="noStrike" kern="1200" cap="none" spc="0" normalizeH="0" baseline="0" noProof="0" dirty="0">
              <a:ln>
                <a:noFill/>
              </a:ln>
              <a:solidFill>
                <a:prstClr val="white"/>
              </a:solidFill>
              <a:effectLst/>
              <a:uLnTx/>
              <a:uFillTx/>
              <a:latin typeface="Comic Sans MS"/>
            </a:endParaRPr>
          </a:p>
        </p:txBody>
      </p:sp>
    </p:spTree>
    <p:extLst>
      <p:ext uri="{BB962C8B-B14F-4D97-AF65-F5344CB8AC3E}">
        <p14:creationId xmlns:p14="http://schemas.microsoft.com/office/powerpoint/2010/main" val="2845136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106017" y="185529"/>
            <a:ext cx="9660835" cy="1026248"/>
          </a:xfrm>
        </p:spPr>
        <p:txBody>
          <a:bodyPr rtlCol="0">
            <a:normAutofit/>
          </a:bodyPr>
          <a:lstStyle/>
          <a:p>
            <a:pPr rtl="0"/>
            <a:r>
              <a:rPr lang="en-GB" sz="3600" b="1" cap="none" spc="400" dirty="0">
                <a:latin typeface="Comic Sans MS" panose="030F0702030302020204" pitchFamily="66" charset="0"/>
              </a:rPr>
              <a:t>❓ Any Questions?</a:t>
            </a:r>
            <a:endParaRPr lang="en-GB" sz="3600" b="1" cap="none" dirty="0">
              <a:latin typeface="Comic Sans MS" panose="030F0702030302020204" pitchFamily="66" charset="0"/>
            </a:endParaRPr>
          </a:p>
        </p:txBody>
      </p:sp>
      <p:pic>
        <p:nvPicPr>
          <p:cNvPr id="6" name="Picture 5">
            <a:extLst>
              <a:ext uri="{FF2B5EF4-FFF2-40B4-BE49-F238E27FC236}">
                <a16:creationId xmlns:a16="http://schemas.microsoft.com/office/drawing/2014/main" id="{AB96C74A-46B1-8C45-0E30-311D2AD0CEAD}"/>
              </a:ext>
            </a:extLst>
          </p:cNvPr>
          <p:cNvPicPr>
            <a:picLocks noChangeAspect="1"/>
          </p:cNvPicPr>
          <p:nvPr/>
        </p:nvPicPr>
        <p:blipFill rotWithShape="1">
          <a:blip r:embed="rId3"/>
          <a:srcRect l="49131" t="30675" r="40108" b="48318"/>
          <a:stretch/>
        </p:blipFill>
        <p:spPr>
          <a:xfrm>
            <a:off x="10339829" y="150397"/>
            <a:ext cx="1746154" cy="1816706"/>
          </a:xfrm>
          <a:prstGeom prst="rect">
            <a:avLst/>
          </a:prstGeom>
        </p:spPr>
      </p:pic>
      <p:sp>
        <p:nvSpPr>
          <p:cNvPr id="8" name="TextBox 7">
            <a:extLst>
              <a:ext uri="{FF2B5EF4-FFF2-40B4-BE49-F238E27FC236}">
                <a16:creationId xmlns:a16="http://schemas.microsoft.com/office/drawing/2014/main" id="{47EECCAD-AFA6-3CE4-09BB-462064019C72}"/>
              </a:ext>
            </a:extLst>
          </p:cNvPr>
          <p:cNvSpPr txBox="1"/>
          <p:nvPr/>
        </p:nvSpPr>
        <p:spPr>
          <a:xfrm>
            <a:off x="26502" y="1550503"/>
            <a:ext cx="11902261" cy="4401205"/>
          </a:xfrm>
          <a:prstGeom prst="rect">
            <a:avLst/>
          </a:prstGeom>
          <a:noFill/>
        </p:spPr>
        <p:txBody>
          <a:bodyPr wrap="square" rtlCol="0">
            <a:spAutoFit/>
          </a:bodyPr>
          <a:lstStyle/>
          <a:p>
            <a:r>
              <a:rPr lang="en-GB" sz="2800" b="1" dirty="0">
                <a:solidFill>
                  <a:schemeClr val="bg1"/>
                </a:solidFill>
                <a:latin typeface="Comic Sans MS" panose="030F0702030302020204" pitchFamily="66" charset="0"/>
              </a:rPr>
              <a:t>We're always happy to help!</a:t>
            </a:r>
          </a:p>
          <a:p>
            <a:pPr marL="285750" indent="-285750">
              <a:buFont typeface="Arial" panose="020B0604020202020204" pitchFamily="34" charset="0"/>
              <a:buChar char="•"/>
            </a:pPr>
            <a:endParaRPr lang="en-GB" sz="2800" b="1" dirty="0">
              <a:solidFill>
                <a:schemeClr val="bg1"/>
              </a:solidFill>
              <a:latin typeface="Comic Sans MS" panose="030F0702030302020204" pitchFamily="66" charset="0"/>
            </a:endParaRPr>
          </a:p>
          <a:p>
            <a:r>
              <a:rPr lang="en-GB" sz="2800" b="1" dirty="0">
                <a:solidFill>
                  <a:schemeClr val="bg1"/>
                </a:solidFill>
                <a:latin typeface="Comic Sans MS" panose="030F0702030302020204" pitchFamily="66" charset="0"/>
              </a:rPr>
              <a:t>📧 If you have any further questions, please contact us via the School </a:t>
            </a:r>
            <a:r>
              <a:rPr lang="en-GB" sz="2800" b="1" dirty="0" err="1">
                <a:solidFill>
                  <a:schemeClr val="bg1"/>
                </a:solidFill>
                <a:latin typeface="Comic Sans MS" panose="030F0702030302020204" pitchFamily="66" charset="0"/>
              </a:rPr>
              <a:t>Office:admin@digswell.herts.sch.uk</a:t>
            </a:r>
            <a:endParaRPr lang="en-GB" sz="2800" b="1" dirty="0">
              <a:solidFill>
                <a:schemeClr val="bg1"/>
              </a:solidFill>
              <a:latin typeface="Comic Sans MS" panose="030F0702030302020204" pitchFamily="66" charset="0"/>
            </a:endParaRPr>
          </a:p>
          <a:p>
            <a:endParaRPr lang="en-GB" sz="2800" b="1" dirty="0">
              <a:solidFill>
                <a:schemeClr val="bg1"/>
              </a:solidFill>
              <a:latin typeface="Comic Sans MS" panose="030F0702030302020204" pitchFamily="66" charset="0"/>
            </a:endParaRPr>
          </a:p>
          <a:p>
            <a:r>
              <a:rPr lang="en-GB" sz="2800" b="1" dirty="0">
                <a:solidFill>
                  <a:schemeClr val="bg1"/>
                </a:solidFill>
                <a:latin typeface="Comic Sans MS" panose="030F0702030302020204" pitchFamily="66" charset="0"/>
              </a:rPr>
              <a:t>❤️ Thank you for your support. We look forward to working in partnership with you and your child to make Year 2 a happy, successful and memorable year.</a:t>
            </a:r>
          </a:p>
          <a:p>
            <a:endParaRPr lang="en-GB" sz="2800" b="1" dirty="0">
              <a:solidFill>
                <a:schemeClr val="bg1"/>
              </a:solidFill>
              <a:latin typeface="Comic Sans MS" panose="030F0702030302020204" pitchFamily="66" charset="0"/>
            </a:endParaRPr>
          </a:p>
          <a:p>
            <a:r>
              <a:rPr lang="en-GB" sz="2800" b="1" dirty="0">
                <a:solidFill>
                  <a:schemeClr val="bg1"/>
                </a:solidFill>
                <a:latin typeface="Comic Sans MS" panose="030F0702030302020204" pitchFamily="66" charset="0"/>
              </a:rPr>
              <a:t>🌟 We can't wait to welcome you to Year 2!</a:t>
            </a:r>
          </a:p>
        </p:txBody>
      </p:sp>
    </p:spTree>
    <p:extLst>
      <p:ext uri="{BB962C8B-B14F-4D97-AF65-F5344CB8AC3E}">
        <p14:creationId xmlns:p14="http://schemas.microsoft.com/office/powerpoint/2010/main" val="550340185"/>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44E3BB9A-3BF5-4BE4-90CF-48BFABC78514}"/>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586a559-7c5c-44c3-b4f3-3037de94dfef">
      <Terms xmlns="http://schemas.microsoft.com/office/infopath/2007/PartnerControls"/>
    </lcf76f155ced4ddcb4097134ff3c332f>
    <CloudMigratorOriginId xmlns="7586a559-7c5c-44c3-b4f3-3037de94dfef" xsi:nil="true"/>
    <CloudMigratorVersion xmlns="7586a559-7c5c-44c3-b4f3-3037de94dfef" xsi:nil="true"/>
    <UniqueSourceRef xmlns="7586a559-7c5c-44c3-b4f3-3037de94dfef" xsi:nil="true"/>
    <FileHash xmlns="7586a559-7c5c-44c3-b4f3-3037de94dfef" xsi:nil="true"/>
    <TaxCatchAll xmlns="64083f2c-823e-45c2-8d87-748c8fae564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FCC1EC7F0116242A9EFC2F8C9CC23DE" ma:contentTypeVersion="20" ma:contentTypeDescription="Create a new document." ma:contentTypeScope="" ma:versionID="e0c0a147b8741cc8d691db1ee3e7face">
  <xsd:schema xmlns:xsd="http://www.w3.org/2001/XMLSchema" xmlns:xs="http://www.w3.org/2001/XMLSchema" xmlns:p="http://schemas.microsoft.com/office/2006/metadata/properties" xmlns:ns2="7586a559-7c5c-44c3-b4f3-3037de94dfef" xmlns:ns3="64083f2c-823e-45c2-8d87-748c8fae564c" targetNamespace="http://schemas.microsoft.com/office/2006/metadata/properties" ma:root="true" ma:fieldsID="6064a8e31b1b72ed22d5258e4fc9a49b" ns2:_="" ns3:_="">
    <xsd:import namespace="7586a559-7c5c-44c3-b4f3-3037de94dfef"/>
    <xsd:import namespace="64083f2c-823e-45c2-8d87-748c8fae564c"/>
    <xsd:element name="properties">
      <xsd:complexType>
        <xsd:sequence>
          <xsd:element name="documentManagement">
            <xsd:complexType>
              <xsd:all>
                <xsd:element ref="ns2:CloudMigratorOriginId" minOccurs="0"/>
                <xsd:element ref="ns2:FileHash" minOccurs="0"/>
                <xsd:element ref="ns2:CloudMigratorVersion" minOccurs="0"/>
                <xsd:element ref="ns2:UniqueSourceRef" minOccurs="0"/>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86a559-7c5c-44c3-b4f3-3037de94dfef" elementFormDefault="qualified">
    <xsd:import namespace="http://schemas.microsoft.com/office/2006/documentManagement/types"/>
    <xsd:import namespace="http://schemas.microsoft.com/office/infopath/2007/PartnerControls"/>
    <xsd:element name="CloudMigratorOriginId" ma:index="8" nillable="true" ma:displayName="CloudMigratorOriginId" ma:internalName="CloudMigratorOriginId">
      <xsd:simpleType>
        <xsd:restriction base="dms:Note">
          <xsd:maxLength value="255"/>
        </xsd:restriction>
      </xsd:simpleType>
    </xsd:element>
    <xsd:element name="FileHash" ma:index="9" nillable="true" ma:displayName="FileHash" ma:internalName="FileHash">
      <xsd:simpleType>
        <xsd:restriction base="dms:Note">
          <xsd:maxLength value="255"/>
        </xsd:restriction>
      </xsd:simpleType>
    </xsd:element>
    <xsd:element name="CloudMigratorVersion" ma:index="10" nillable="true" ma:displayName="CloudMigratorVersion" ma:internalName="CloudMigratorVersion">
      <xsd:simpleType>
        <xsd:restriction base="dms:Note">
          <xsd:maxLength value="255"/>
        </xsd:restriction>
      </xsd:simpleType>
    </xsd:element>
    <xsd:element name="UniqueSourceRef" ma:index="11" nillable="true" ma:displayName="UniqueSourceRef" ma:internalName="UniqueSourceRef">
      <xsd:simpleType>
        <xsd:restriction base="dms:Note">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e13ceac-f8ef-434f-8f10-897e86008fe8"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083f2c-823e-45c2-8d87-748c8fae564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e7cc91b-0fe3-4ca9-9f8f-46b2a5358693}" ma:internalName="TaxCatchAll" ma:showField="CatchAllData" ma:web="64083f2c-823e-45c2-8d87-748c8fae564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919F73-B6C2-4A43-95E2-833EC48925FE}">
  <ds:schemaRefs>
    <ds:schemaRef ds:uri="http://schemas.microsoft.com/office/2006/metadata/properties"/>
    <ds:schemaRef ds:uri="http://schemas.microsoft.com/office/infopath/2007/PartnerControls"/>
    <ds:schemaRef ds:uri="71af3243-3dd4-4a8d-8c0d-dd76da1f02a5"/>
    <ds:schemaRef ds:uri="7586a559-7c5c-44c3-b4f3-3037de94dfef"/>
    <ds:schemaRef ds:uri="64083f2c-823e-45c2-8d87-748c8fae564c"/>
  </ds:schemaRefs>
</ds:datastoreItem>
</file>

<file path=customXml/itemProps2.xml><?xml version="1.0" encoding="utf-8"?>
<ds:datastoreItem xmlns:ds="http://schemas.openxmlformats.org/officeDocument/2006/customXml" ds:itemID="{3C8E00D1-8EA3-4E42-801D-0253E1EAFC21}">
  <ds:schemaRefs>
    <ds:schemaRef ds:uri="http://schemas.microsoft.com/sharepoint/v3/contenttype/forms"/>
  </ds:schemaRefs>
</ds:datastoreItem>
</file>

<file path=customXml/itemProps3.xml><?xml version="1.0" encoding="utf-8"?>
<ds:datastoreItem xmlns:ds="http://schemas.openxmlformats.org/officeDocument/2006/customXml" ds:itemID="{A864B9FD-F6B9-4645-B5B6-5AD046B93A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86a559-7c5c-44c3-b4f3-3037de94dfef"/>
    <ds:schemaRef ds:uri="64083f2c-823e-45c2-8d87-748c8fae56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{E7CFA279-1469-4383-9910-8F5B481DBBE9}tf89338750_win32</Template>
  <TotalTime>11884</TotalTime>
  <Words>2429</Words>
  <Application>Microsoft Office PowerPoint</Application>
  <PresentationFormat>Widescreen</PresentationFormat>
  <Paragraphs>267</Paragraphs>
  <Slides>25</Slides>
  <Notes>17</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25</vt:i4>
      </vt:variant>
    </vt:vector>
  </HeadingPairs>
  <TitlesOfParts>
    <vt:vector size="36" baseType="lpstr">
      <vt:lpstr>Aptos</vt:lpstr>
      <vt:lpstr>Aptos Display</vt:lpstr>
      <vt:lpstr>AR CENA</vt:lpstr>
      <vt:lpstr>Arial</vt:lpstr>
      <vt:lpstr>Calibri</vt:lpstr>
      <vt:lpstr>Calibri Light</vt:lpstr>
      <vt:lpstr>Comic Sans MS</vt:lpstr>
      <vt:lpstr>Symbol</vt:lpstr>
      <vt:lpstr>Metropolitan</vt:lpstr>
      <vt:lpstr>Office Theme</vt:lpstr>
      <vt:lpstr>1_Office Theme</vt:lpstr>
      <vt:lpstr>    Welcome to  Year 2</vt:lpstr>
      <vt:lpstr>PowerPoint Presentation</vt:lpstr>
      <vt:lpstr>🍎 Healthy Snacks</vt:lpstr>
      <vt:lpstr>Water and toilet</vt:lpstr>
      <vt:lpstr>❤️Behaviour</vt:lpstr>
      <vt:lpstr>PowerPoint Presentation</vt:lpstr>
      <vt:lpstr>⏰ Arriving at School🏫 </vt:lpstr>
      <vt:lpstr>📅 Attendance Matters</vt:lpstr>
      <vt:lpstr>👕 Uniform &amp; Clothing</vt:lpstr>
      <vt:lpstr>PowerPoint Presentation</vt:lpstr>
      <vt:lpstr>PowerPoint Presentation</vt:lpstr>
      <vt:lpstr>PowerPoint Presentation</vt:lpstr>
      <vt:lpstr>PowerPoint Presentation</vt:lpstr>
      <vt:lpstr>🌟Year 2 approach</vt:lpstr>
      <vt:lpstr>📚Reading</vt:lpstr>
      <vt:lpstr>📚 Reading</vt:lpstr>
      <vt:lpstr>🔢NumBots</vt:lpstr>
      <vt:lpstr>🔢Times Table Rockstars</vt:lpstr>
      <vt:lpstr>🔤 Year 2 Phonics</vt:lpstr>
      <vt:lpstr>🤝We Love Parent Volunteers!</vt:lpstr>
      <vt:lpstr>📚The Biggest Difference You Can Make </vt:lpstr>
      <vt:lpstr>Class Page - https://www.digswell.herts.sch.uk/classes-2 </vt:lpstr>
      <vt:lpstr>❤️ We're a Team</vt:lpstr>
      <vt:lpstr>PowerPoint Presentation</vt:lpstr>
      <vt:lpstr>❓ 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at St. Johns’</dc:title>
  <dc:creator>Catherine Scott</dc:creator>
  <cp:lastModifiedBy>Chloe Coleman</cp:lastModifiedBy>
  <cp:revision>63</cp:revision>
  <dcterms:created xsi:type="dcterms:W3CDTF">2024-09-09T11:29:36Z</dcterms:created>
  <dcterms:modified xsi:type="dcterms:W3CDTF">2026-09-11T12:51:39Z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0x010100DFCC1EC7F0116242A9EFC2F8C9CC23DE</vt:lpwstr>
  </property>
  <property fmtid="{D5CDD505-2E9C-101B-9397-08002B2CF9AE}" pid="3" name="MediaServiceImageTags">
    <vt:lpwstr/>
  </property>
</Properties>
</file>