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handoutMasterIdLst>
    <p:handoutMasterId r:id="rId30"/>
  </p:handoutMasterIdLst>
  <p:sldIdLst>
    <p:sldId id="277" r:id="rId5"/>
    <p:sldId id="257" r:id="rId6"/>
    <p:sldId id="259" r:id="rId7"/>
    <p:sldId id="260" r:id="rId8"/>
    <p:sldId id="261" r:id="rId9"/>
    <p:sldId id="262" r:id="rId10"/>
    <p:sldId id="263" r:id="rId11"/>
    <p:sldId id="284" r:id="rId12"/>
    <p:sldId id="266" r:id="rId13"/>
    <p:sldId id="268" r:id="rId14"/>
    <p:sldId id="264" r:id="rId15"/>
    <p:sldId id="265" r:id="rId16"/>
    <p:sldId id="283" r:id="rId17"/>
    <p:sldId id="269" r:id="rId18"/>
    <p:sldId id="270" r:id="rId19"/>
    <p:sldId id="271" r:id="rId20"/>
    <p:sldId id="272" r:id="rId21"/>
    <p:sldId id="279" r:id="rId22"/>
    <p:sldId id="273" r:id="rId23"/>
    <p:sldId id="280" r:id="rId24"/>
    <p:sldId id="285" r:id="rId25"/>
    <p:sldId id="274" r:id="rId26"/>
    <p:sldId id="282" r:id="rId27"/>
    <p:sldId id="275" r:id="rId28"/>
    <p:sldId id="276" r:id="rId29"/>
  </p:sldIdLst>
  <p:sldSz cx="10691813"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userDrawn="1">
          <p15:clr>
            <a:srgbClr val="A4A3A4"/>
          </p15:clr>
        </p15:guide>
        <p15:guide id="2" pos="336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30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852EB0-0F94-44CF-829C-5833148E09A9}" v="17" dt="2024-07-08T15:23:00.7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9" autoAdjust="0"/>
    <p:restoredTop sz="94660"/>
  </p:normalViewPr>
  <p:slideViewPr>
    <p:cSldViewPr snapToGrid="0">
      <p:cViewPr varScale="1">
        <p:scale>
          <a:sx n="97" d="100"/>
          <a:sy n="97" d="100"/>
        </p:scale>
        <p:origin x="509" y="67"/>
      </p:cViewPr>
      <p:guideLst>
        <p:guide orient="horz" pos="2381"/>
        <p:guide pos="3367"/>
      </p:guideLst>
    </p:cSldViewPr>
  </p:slideViewPr>
  <p:notesTextViewPr>
    <p:cViewPr>
      <p:scale>
        <a:sx n="3" d="2"/>
        <a:sy n="3" d="2"/>
      </p:scale>
      <p:origin x="0" y="0"/>
    </p:cViewPr>
  </p:notesTextViewPr>
  <p:notesViewPr>
    <p:cSldViewPr snapToGrid="0" showGuides="1">
      <p:cViewPr varScale="1">
        <p:scale>
          <a:sx n="113" d="100"/>
          <a:sy n="113" d="100"/>
        </p:scale>
        <p:origin x="4422" y="12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microsoft.com/office/2015/10/relationships/revisionInfo" Target="revisionInfo.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65E10BE-0F3F-47E6-B6FC-C0144FC6348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750843D-4D8E-42D2-AAFE-E1671950E68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FD4007A-CA1C-4487-978E-200E6981BA9D}" type="datetimeFigureOut">
              <a:rPr lang="en-GB" smtClean="0"/>
              <a:t>08/07/2024</a:t>
            </a:fld>
            <a:endParaRPr lang="en-GB"/>
          </a:p>
        </p:txBody>
      </p:sp>
      <p:sp>
        <p:nvSpPr>
          <p:cNvPr id="4" name="Footer Placeholder 3">
            <a:extLst>
              <a:ext uri="{FF2B5EF4-FFF2-40B4-BE49-F238E27FC236}">
                <a16:creationId xmlns:a16="http://schemas.microsoft.com/office/drawing/2014/main" id="{ABD8F743-5245-481B-B58D-8BD7A730A09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A969E37B-B945-4BCA-991B-B6F023A1C2F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394366-0834-4361-9779-9ADCAD558FE5}" type="slidenum">
              <a:rPr lang="en-GB" smtClean="0"/>
              <a:t>‹#›</a:t>
            </a:fld>
            <a:endParaRPr lang="en-GB"/>
          </a:p>
        </p:txBody>
      </p:sp>
    </p:spTree>
    <p:extLst>
      <p:ext uri="{BB962C8B-B14F-4D97-AF65-F5344CB8AC3E}">
        <p14:creationId xmlns:p14="http://schemas.microsoft.com/office/powerpoint/2010/main" val="199088004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9C598DC9-A182-4AE2-BEF9-5502639E087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0470" y="186586"/>
            <a:ext cx="1258702" cy="1258702"/>
          </a:xfrm>
          <a:prstGeom prst="rect">
            <a:avLst/>
          </a:prstGeom>
        </p:spPr>
      </p:pic>
      <p:sp>
        <p:nvSpPr>
          <p:cNvPr id="3" name="Subtitle 2"/>
          <p:cNvSpPr>
            <a:spLocks noGrp="1"/>
          </p:cNvSpPr>
          <p:nvPr>
            <p:ph type="subTitle" idx="1"/>
          </p:nvPr>
        </p:nvSpPr>
        <p:spPr>
          <a:xfrm>
            <a:off x="-1" y="4366365"/>
            <a:ext cx="10691813" cy="1825171"/>
          </a:xfrm>
        </p:spPr>
        <p:txBody>
          <a:bodyPr/>
          <a:lstStyle>
            <a:lvl1pPr marL="0" indent="0" algn="ctr">
              <a:buNone/>
              <a:defRPr sz="2646">
                <a:latin typeface="Arial" panose="020B0604020202020204" pitchFamily="34" charset="0"/>
                <a:cs typeface="Arial" panose="020B0604020202020204" pitchFamily="34" charset="0"/>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dirty="0"/>
              <a:t>Click to edit Master subtitle style</a:t>
            </a:r>
          </a:p>
        </p:txBody>
      </p:sp>
      <p:pic>
        <p:nvPicPr>
          <p:cNvPr id="24" name="Graphic 23">
            <a:extLst>
              <a:ext uri="{FF2B5EF4-FFF2-40B4-BE49-F238E27FC236}">
                <a16:creationId xmlns:a16="http://schemas.microsoft.com/office/drawing/2014/main" id="{190A0297-7DAA-4374-A796-851C06715BD7}"/>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881" r="1" b="158"/>
          <a:stretch/>
        </p:blipFill>
        <p:spPr>
          <a:xfrm>
            <a:off x="8252460" y="-16070"/>
            <a:ext cx="2446176" cy="2463996"/>
          </a:xfrm>
          <a:prstGeom prst="rect">
            <a:avLst/>
          </a:prstGeom>
        </p:spPr>
      </p:pic>
      <p:sp>
        <p:nvSpPr>
          <p:cNvPr id="23" name="Text Box 2">
            <a:extLst>
              <a:ext uri="{FF2B5EF4-FFF2-40B4-BE49-F238E27FC236}">
                <a16:creationId xmlns:a16="http://schemas.microsoft.com/office/drawing/2014/main" id="{FF44FD26-4C3B-4D93-BD3B-E2CBFB277027}"/>
              </a:ext>
            </a:extLst>
          </p:cNvPr>
          <p:cNvSpPr txBox="1">
            <a:spLocks noChangeArrowheads="1"/>
          </p:cNvSpPr>
          <p:nvPr userDrawn="1"/>
        </p:nvSpPr>
        <p:spPr bwMode="auto">
          <a:xfrm>
            <a:off x="2007532" y="645224"/>
            <a:ext cx="8684281" cy="407962"/>
          </a:xfrm>
          <a:prstGeom prst="rect">
            <a:avLst/>
          </a:prstGeom>
          <a:noFill/>
          <a:ln>
            <a:noFill/>
          </a:ln>
        </p:spPr>
        <p:style>
          <a:lnRef idx="0">
            <a:scrgbClr r="0" g="0" b="0"/>
          </a:lnRef>
          <a:fillRef idx="0">
            <a:scrgbClr r="0" g="0" b="0"/>
          </a:fillRef>
          <a:effectRef idx="0">
            <a:scrgbClr r="0" g="0" b="0"/>
          </a:effectRef>
          <a:fontRef idx="minor">
            <a:schemeClr val="dk1"/>
          </a:fontRef>
        </p:style>
        <p:txBody>
          <a:bodyPr rot="0" vert="horz" wrap="square" lIns="91440" tIns="45720" rIns="91440" bIns="45720" anchor="t" anchorCtr="0">
            <a:noAutofit/>
          </a:bodyPr>
          <a:lstStyle/>
          <a:p>
            <a:pPr algn="ctr">
              <a:lnSpc>
                <a:spcPct val="107000"/>
              </a:lnSpc>
              <a:spcAft>
                <a:spcPts val="800"/>
              </a:spcAft>
            </a:pPr>
            <a:r>
              <a:rPr lang="en-GB" sz="2200" b="1" dirty="0">
                <a:solidFill>
                  <a:srgbClr val="2C3085"/>
                </a:solidFill>
                <a:effectLst/>
                <a:latin typeface="Times New Roman" panose="02020603050405020304" pitchFamily="18" charset="0"/>
                <a:ea typeface="Calibri" panose="020F0502020204030204" pitchFamily="34" charset="0"/>
                <a:cs typeface="Times New Roman" panose="02020603050405020304" pitchFamily="18" charset="0"/>
              </a:rPr>
              <a:t>St John’s Church of England Primary School</a:t>
            </a: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p:cNvSpPr>
            <a:spLocks noGrp="1"/>
          </p:cNvSpPr>
          <p:nvPr>
            <p:ph type="ctrTitle"/>
          </p:nvPr>
        </p:nvSpPr>
        <p:spPr>
          <a:xfrm>
            <a:off x="0" y="1555530"/>
            <a:ext cx="10691813" cy="1553690"/>
          </a:xfrm>
        </p:spPr>
        <p:txBody>
          <a:bodyPr anchor="b"/>
          <a:lstStyle>
            <a:lvl1pPr algn="ctr">
              <a:defRPr sz="6614">
                <a:solidFill>
                  <a:srgbClr val="2C3085"/>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9" name="Text Box 2">
            <a:extLst>
              <a:ext uri="{FF2B5EF4-FFF2-40B4-BE49-F238E27FC236}">
                <a16:creationId xmlns:a16="http://schemas.microsoft.com/office/drawing/2014/main" id="{021F0831-57D3-4F3F-BB0C-4290E8649F8C}"/>
              </a:ext>
            </a:extLst>
          </p:cNvPr>
          <p:cNvSpPr txBox="1">
            <a:spLocks noChangeArrowheads="1"/>
          </p:cNvSpPr>
          <p:nvPr userDrawn="1"/>
        </p:nvSpPr>
        <p:spPr bwMode="auto">
          <a:xfrm>
            <a:off x="1997769" y="1057398"/>
            <a:ext cx="8694041" cy="706755"/>
          </a:xfrm>
          <a:prstGeom prst="rect">
            <a:avLst/>
          </a:prstGeom>
          <a:noFill/>
          <a:ln>
            <a:noFill/>
          </a:ln>
        </p:spPr>
        <p:style>
          <a:lnRef idx="0">
            <a:scrgbClr r="0" g="0" b="0"/>
          </a:lnRef>
          <a:fillRef idx="0">
            <a:scrgbClr r="0" g="0" b="0"/>
          </a:fillRef>
          <a:effectRef idx="0">
            <a:scrgbClr r="0" g="0" b="0"/>
          </a:effectRef>
          <a:fontRef idx="minor">
            <a:schemeClr val="dk1"/>
          </a:fontRef>
        </p:style>
        <p:txBody>
          <a:bodyPr rot="0" vert="horz" wrap="square" lIns="91440" tIns="45720" rIns="91440" bIns="45720" anchor="t" anchorCtr="0">
            <a:noAutofit/>
          </a:bodyPr>
          <a:lstStyle/>
          <a:p>
            <a:pPr algn="ctr">
              <a:tabLst>
                <a:tab pos="2865755" algn="ctr"/>
                <a:tab pos="5731510" algn="r"/>
              </a:tabLst>
            </a:pPr>
            <a:r>
              <a:rPr lang="en-GB" sz="1200" b="1" i="1" dirty="0">
                <a:effectLst/>
                <a:latin typeface="Times New Roman" panose="02020603050405020304" pitchFamily="18" charset="0"/>
                <a:ea typeface="Calibri" panose="020F0502020204030204" pitchFamily="34" charset="0"/>
                <a:cs typeface="Times New Roman" panose="02020603050405020304" pitchFamily="18" charset="0"/>
              </a:rPr>
              <a:t>Finding the light in ourselves and each other</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Inspired by the Gospel according to John (chapter 8, verse 12)</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 Box 2">
            <a:extLst>
              <a:ext uri="{FF2B5EF4-FFF2-40B4-BE49-F238E27FC236}">
                <a16:creationId xmlns:a16="http://schemas.microsoft.com/office/drawing/2014/main" id="{82F28B9B-BD03-4D6A-898A-91D3C269F274}"/>
              </a:ext>
            </a:extLst>
          </p:cNvPr>
          <p:cNvSpPr txBox="1">
            <a:spLocks noChangeArrowheads="1"/>
          </p:cNvSpPr>
          <p:nvPr userDrawn="1"/>
        </p:nvSpPr>
        <p:spPr bwMode="auto">
          <a:xfrm>
            <a:off x="0" y="6862604"/>
            <a:ext cx="10698636" cy="706755"/>
          </a:xfrm>
          <a:prstGeom prst="rect">
            <a:avLst/>
          </a:prstGeom>
          <a:noFill/>
          <a:ln>
            <a:noFill/>
          </a:ln>
        </p:spPr>
        <p:style>
          <a:lnRef idx="0">
            <a:scrgbClr r="0" g="0" b="0"/>
          </a:lnRef>
          <a:fillRef idx="0">
            <a:scrgbClr r="0" g="0" b="0"/>
          </a:fillRef>
          <a:effectRef idx="0">
            <a:scrgbClr r="0" g="0" b="0"/>
          </a:effectRef>
          <a:fontRef idx="minor">
            <a:schemeClr val="dk1"/>
          </a:fontRef>
        </p:style>
        <p:txBody>
          <a:bodyPr rot="0" vert="horz" wrap="square" lIns="91440" tIns="45720" rIns="91440" bIns="45720" anchor="t" anchorCtr="0">
            <a:noAutofit/>
          </a:bodyPr>
          <a:lstStyle/>
          <a:p>
            <a:pPr algn="ctr">
              <a:tabLst>
                <a:tab pos="2865755" algn="ctr"/>
                <a:tab pos="5731510" algn="r"/>
              </a:tabLst>
            </a:pPr>
            <a:r>
              <a:rPr lang="en-GB" sz="1200" b="1" dirty="0">
                <a:effectLst/>
                <a:latin typeface="Times New Roman" panose="02020603050405020304" pitchFamily="18" charset="0"/>
                <a:ea typeface="Calibri" panose="020F0502020204030204" pitchFamily="34" charset="0"/>
                <a:cs typeface="Times New Roman" panose="02020603050405020304" pitchFamily="18" charset="0"/>
              </a:rPr>
              <a:t>A truly inclusive school that is built upon the values of</a:t>
            </a:r>
            <a:endParaRPr lang="en-GB" sz="1100" dirty="0">
              <a:effectLst/>
              <a:ea typeface="Calibri" panose="020F0502020204030204" pitchFamily="34" charset="0"/>
              <a:cs typeface="Times New Roman" panose="02020603050405020304" pitchFamily="18" charset="0"/>
            </a:endParaRPr>
          </a:p>
          <a:p>
            <a:pPr algn="ctr">
              <a:tabLst>
                <a:tab pos="2865755" algn="ctr"/>
                <a:tab pos="5731510" algn="r"/>
              </a:tabLst>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Hope – Joy – Love – Forgiveness – Faith - Goodness</a:t>
            </a:r>
            <a:endParaRPr lang="en-GB" sz="1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31563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6BFD9FB9-81C7-49A2-9C87-0F3812BE41E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881" r="1" b="158"/>
          <a:stretch/>
        </p:blipFill>
        <p:spPr>
          <a:xfrm>
            <a:off x="8252460" y="-16070"/>
            <a:ext cx="2446176" cy="2463996"/>
          </a:xfrm>
          <a:prstGeom prst="rect">
            <a:avLst/>
          </a:prstGeom>
        </p:spPr>
      </p:pic>
      <p:sp>
        <p:nvSpPr>
          <p:cNvPr id="2" name="Title 1"/>
          <p:cNvSpPr>
            <a:spLocks noGrp="1"/>
          </p:cNvSpPr>
          <p:nvPr>
            <p:ph type="title"/>
          </p:nvPr>
        </p:nvSpPr>
        <p:spPr>
          <a:xfrm>
            <a:off x="735062" y="1972192"/>
            <a:ext cx="9221689" cy="1112955"/>
          </a:xfrm>
        </p:spPr>
        <p:txBody>
          <a:bodyPr/>
          <a:lstStyle>
            <a:lvl1pPr algn="ctr">
              <a:defRPr>
                <a:solidFill>
                  <a:srgbClr val="2C3085"/>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735062" y="3254361"/>
            <a:ext cx="9221689" cy="2443580"/>
          </a:xfrm>
        </p:spPr>
        <p:txBody>
          <a:bodyPr/>
          <a:lstStyle>
            <a:lvl1pPr>
              <a:defRPr>
                <a:solidFill>
                  <a:srgbClr val="2C3085"/>
                </a:solidFill>
                <a:latin typeface="Times New Roman" panose="02020603050405020304" pitchFamily="18" charset="0"/>
                <a:cs typeface="Times New Roman" panose="02020603050405020304" pitchFamily="18"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Graphic 9">
            <a:extLst>
              <a:ext uri="{FF2B5EF4-FFF2-40B4-BE49-F238E27FC236}">
                <a16:creationId xmlns:a16="http://schemas.microsoft.com/office/drawing/2014/main" id="{91DF2742-83E6-4A54-B208-B94784E0963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40470" y="186586"/>
            <a:ext cx="1258702" cy="1258702"/>
          </a:xfrm>
          <a:prstGeom prst="rect">
            <a:avLst/>
          </a:prstGeom>
        </p:spPr>
      </p:pic>
      <p:sp>
        <p:nvSpPr>
          <p:cNvPr id="11" name="Text Box 2">
            <a:extLst>
              <a:ext uri="{FF2B5EF4-FFF2-40B4-BE49-F238E27FC236}">
                <a16:creationId xmlns:a16="http://schemas.microsoft.com/office/drawing/2014/main" id="{4DCEC258-1307-4700-BAE9-EB90DC09E80A}"/>
              </a:ext>
            </a:extLst>
          </p:cNvPr>
          <p:cNvSpPr txBox="1">
            <a:spLocks noChangeArrowheads="1"/>
          </p:cNvSpPr>
          <p:nvPr userDrawn="1"/>
        </p:nvSpPr>
        <p:spPr bwMode="auto">
          <a:xfrm>
            <a:off x="2007532" y="645224"/>
            <a:ext cx="8684281" cy="407962"/>
          </a:xfrm>
          <a:prstGeom prst="rect">
            <a:avLst/>
          </a:prstGeom>
          <a:noFill/>
          <a:ln>
            <a:noFill/>
          </a:ln>
        </p:spPr>
        <p:style>
          <a:lnRef idx="0">
            <a:scrgbClr r="0" g="0" b="0"/>
          </a:lnRef>
          <a:fillRef idx="0">
            <a:scrgbClr r="0" g="0" b="0"/>
          </a:fillRef>
          <a:effectRef idx="0">
            <a:scrgbClr r="0" g="0" b="0"/>
          </a:effectRef>
          <a:fontRef idx="minor">
            <a:schemeClr val="dk1"/>
          </a:fontRef>
        </p:style>
        <p:txBody>
          <a:bodyPr rot="0" vert="horz" wrap="square" lIns="91440" tIns="45720" rIns="91440" bIns="45720" anchor="t" anchorCtr="0">
            <a:noAutofit/>
          </a:bodyPr>
          <a:lstStyle/>
          <a:p>
            <a:pPr algn="ctr">
              <a:lnSpc>
                <a:spcPct val="107000"/>
              </a:lnSpc>
              <a:spcAft>
                <a:spcPts val="800"/>
              </a:spcAft>
            </a:pPr>
            <a:r>
              <a:rPr lang="en-GB" sz="2200" b="1" dirty="0">
                <a:solidFill>
                  <a:srgbClr val="2C3085"/>
                </a:solidFill>
                <a:effectLst/>
                <a:latin typeface="Times New Roman" panose="02020603050405020304" pitchFamily="18" charset="0"/>
                <a:ea typeface="Calibri" panose="020F0502020204030204" pitchFamily="34" charset="0"/>
                <a:cs typeface="Times New Roman" panose="02020603050405020304" pitchFamily="18" charset="0"/>
              </a:rPr>
              <a:t>St John’s Church of England Primary School</a:t>
            </a: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 Box 2">
            <a:extLst>
              <a:ext uri="{FF2B5EF4-FFF2-40B4-BE49-F238E27FC236}">
                <a16:creationId xmlns:a16="http://schemas.microsoft.com/office/drawing/2014/main" id="{66974159-E3C3-412C-B21F-EB2A46E436EA}"/>
              </a:ext>
            </a:extLst>
          </p:cNvPr>
          <p:cNvSpPr txBox="1">
            <a:spLocks noChangeArrowheads="1"/>
          </p:cNvSpPr>
          <p:nvPr userDrawn="1"/>
        </p:nvSpPr>
        <p:spPr bwMode="auto">
          <a:xfrm>
            <a:off x="1997769" y="1057398"/>
            <a:ext cx="8694041" cy="706755"/>
          </a:xfrm>
          <a:prstGeom prst="rect">
            <a:avLst/>
          </a:prstGeom>
          <a:noFill/>
          <a:ln>
            <a:noFill/>
          </a:ln>
        </p:spPr>
        <p:style>
          <a:lnRef idx="0">
            <a:scrgbClr r="0" g="0" b="0"/>
          </a:lnRef>
          <a:fillRef idx="0">
            <a:scrgbClr r="0" g="0" b="0"/>
          </a:fillRef>
          <a:effectRef idx="0">
            <a:scrgbClr r="0" g="0" b="0"/>
          </a:effectRef>
          <a:fontRef idx="minor">
            <a:schemeClr val="dk1"/>
          </a:fontRef>
        </p:style>
        <p:txBody>
          <a:bodyPr rot="0" vert="horz" wrap="square" lIns="91440" tIns="45720" rIns="91440" bIns="45720" anchor="t" anchorCtr="0">
            <a:noAutofit/>
          </a:bodyPr>
          <a:lstStyle/>
          <a:p>
            <a:pPr algn="ctr">
              <a:tabLst>
                <a:tab pos="2865755" algn="ctr"/>
                <a:tab pos="5731510" algn="r"/>
              </a:tabLst>
            </a:pPr>
            <a:r>
              <a:rPr lang="en-GB" sz="1200" b="1" i="1" dirty="0">
                <a:effectLst/>
                <a:latin typeface="Times New Roman" panose="02020603050405020304" pitchFamily="18" charset="0"/>
                <a:ea typeface="Calibri" panose="020F0502020204030204" pitchFamily="34" charset="0"/>
                <a:cs typeface="Times New Roman" panose="02020603050405020304" pitchFamily="18" charset="0"/>
              </a:rPr>
              <a:t>Finding the light in ourselves and each other</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Inspired by the Gospel according to John (chapter 8, verse 12)</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15" name="Text Box 2">
            <a:extLst>
              <a:ext uri="{FF2B5EF4-FFF2-40B4-BE49-F238E27FC236}">
                <a16:creationId xmlns:a16="http://schemas.microsoft.com/office/drawing/2014/main" id="{84A9D963-BBC1-43A5-8962-B7F623D6855D}"/>
              </a:ext>
            </a:extLst>
          </p:cNvPr>
          <p:cNvSpPr txBox="1">
            <a:spLocks noChangeArrowheads="1"/>
          </p:cNvSpPr>
          <p:nvPr userDrawn="1"/>
        </p:nvSpPr>
        <p:spPr bwMode="auto">
          <a:xfrm>
            <a:off x="0" y="6862604"/>
            <a:ext cx="10698636" cy="706755"/>
          </a:xfrm>
          <a:prstGeom prst="rect">
            <a:avLst/>
          </a:prstGeom>
          <a:noFill/>
          <a:ln>
            <a:noFill/>
          </a:ln>
        </p:spPr>
        <p:style>
          <a:lnRef idx="0">
            <a:scrgbClr r="0" g="0" b="0"/>
          </a:lnRef>
          <a:fillRef idx="0">
            <a:scrgbClr r="0" g="0" b="0"/>
          </a:fillRef>
          <a:effectRef idx="0">
            <a:scrgbClr r="0" g="0" b="0"/>
          </a:effectRef>
          <a:fontRef idx="minor">
            <a:schemeClr val="dk1"/>
          </a:fontRef>
        </p:style>
        <p:txBody>
          <a:bodyPr rot="0" vert="horz" wrap="square" lIns="91440" tIns="45720" rIns="91440" bIns="45720" anchor="t" anchorCtr="0">
            <a:noAutofit/>
          </a:bodyPr>
          <a:lstStyle/>
          <a:p>
            <a:pPr algn="ctr">
              <a:tabLst>
                <a:tab pos="2865755" algn="ctr"/>
                <a:tab pos="5731510" algn="r"/>
              </a:tabLst>
            </a:pPr>
            <a:r>
              <a:rPr lang="en-GB" sz="1200" b="1" dirty="0">
                <a:effectLst/>
                <a:latin typeface="Times New Roman" panose="02020603050405020304" pitchFamily="18" charset="0"/>
                <a:ea typeface="Calibri" panose="020F0502020204030204" pitchFamily="34" charset="0"/>
                <a:cs typeface="Times New Roman" panose="02020603050405020304" pitchFamily="18" charset="0"/>
              </a:rPr>
              <a:t>A truly inclusive school that is built upon the values of</a:t>
            </a:r>
            <a:endParaRPr lang="en-GB" sz="1100" dirty="0">
              <a:effectLst/>
              <a:ea typeface="Calibri" panose="020F0502020204030204" pitchFamily="34" charset="0"/>
              <a:cs typeface="Times New Roman" panose="02020603050405020304" pitchFamily="18" charset="0"/>
            </a:endParaRPr>
          </a:p>
          <a:p>
            <a:pPr algn="ctr">
              <a:tabLst>
                <a:tab pos="2865755" algn="ctr"/>
                <a:tab pos="5731510" algn="r"/>
              </a:tabLst>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Hope – Joy – Love – Forgiveness – Faith - Goodness</a:t>
            </a:r>
            <a:endParaRPr lang="en-GB" sz="1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96639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F1017633-2F3E-4B4F-8298-52A2F5E1852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881" r="1" b="158"/>
          <a:stretch/>
        </p:blipFill>
        <p:spPr>
          <a:xfrm>
            <a:off x="8252460" y="-16070"/>
            <a:ext cx="2446176" cy="2463996"/>
          </a:xfrm>
          <a:prstGeom prst="rect">
            <a:avLst/>
          </a:prstGeom>
        </p:spPr>
      </p:pic>
      <p:pic>
        <p:nvPicPr>
          <p:cNvPr id="23" name="Graphic 22">
            <a:extLst>
              <a:ext uri="{FF2B5EF4-FFF2-40B4-BE49-F238E27FC236}">
                <a16:creationId xmlns:a16="http://schemas.microsoft.com/office/drawing/2014/main" id="{4704BCE1-3C46-4786-B101-D33C317D33D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919" b="623"/>
          <a:stretch/>
        </p:blipFill>
        <p:spPr>
          <a:xfrm rot="10800000">
            <a:off x="-15241" y="3903260"/>
            <a:ext cx="3666280" cy="3677226"/>
          </a:xfrm>
          <a:prstGeom prst="rect">
            <a:avLst/>
          </a:prstGeom>
        </p:spPr>
      </p:pic>
      <p:sp>
        <p:nvSpPr>
          <p:cNvPr id="6" name="Title 1">
            <a:extLst>
              <a:ext uri="{FF2B5EF4-FFF2-40B4-BE49-F238E27FC236}">
                <a16:creationId xmlns:a16="http://schemas.microsoft.com/office/drawing/2014/main" id="{B5126575-5D90-4AA1-B812-19287AD26718}"/>
              </a:ext>
            </a:extLst>
          </p:cNvPr>
          <p:cNvSpPr>
            <a:spLocks noGrp="1"/>
          </p:cNvSpPr>
          <p:nvPr>
            <p:ph type="title"/>
          </p:nvPr>
        </p:nvSpPr>
        <p:spPr>
          <a:xfrm>
            <a:off x="735062" y="1733356"/>
            <a:ext cx="9221689" cy="1112955"/>
          </a:xfrm>
        </p:spPr>
        <p:txBody>
          <a:bodyPr/>
          <a:lstStyle>
            <a:lvl1pPr algn="ctr">
              <a:defRPr>
                <a:solidFill>
                  <a:srgbClr val="2C3085"/>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0" name="Subtitle 2">
            <a:extLst>
              <a:ext uri="{FF2B5EF4-FFF2-40B4-BE49-F238E27FC236}">
                <a16:creationId xmlns:a16="http://schemas.microsoft.com/office/drawing/2014/main" id="{6B9A7B71-5F44-4973-948D-0ED94AA680B9}"/>
              </a:ext>
            </a:extLst>
          </p:cNvPr>
          <p:cNvSpPr>
            <a:spLocks noGrp="1"/>
          </p:cNvSpPr>
          <p:nvPr>
            <p:ph type="subTitle" idx="1"/>
          </p:nvPr>
        </p:nvSpPr>
        <p:spPr>
          <a:xfrm>
            <a:off x="735013" y="3306381"/>
            <a:ext cx="4376074" cy="3055755"/>
          </a:xfrm>
        </p:spPr>
        <p:txBody>
          <a:bodyPr>
            <a:normAutofit/>
          </a:bodyPr>
          <a:lstStyle>
            <a:lvl1pPr marL="0" indent="0" algn="l">
              <a:buNone/>
              <a:defRPr sz="2000">
                <a:latin typeface="Arial" panose="020B0604020202020204" pitchFamily="34" charset="0"/>
                <a:cs typeface="Arial" panose="020B0604020202020204" pitchFamily="34" charset="0"/>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dirty="0"/>
              <a:t>Click to edit Master subtitle style</a:t>
            </a:r>
          </a:p>
        </p:txBody>
      </p:sp>
      <p:sp>
        <p:nvSpPr>
          <p:cNvPr id="21" name="Picture Placeholder 20">
            <a:extLst>
              <a:ext uri="{FF2B5EF4-FFF2-40B4-BE49-F238E27FC236}">
                <a16:creationId xmlns:a16="http://schemas.microsoft.com/office/drawing/2014/main" id="{38D00AB0-1005-4650-A75F-B6810AC3FC0E}"/>
              </a:ext>
            </a:extLst>
          </p:cNvPr>
          <p:cNvSpPr>
            <a:spLocks noGrp="1"/>
          </p:cNvSpPr>
          <p:nvPr>
            <p:ph type="pic" sz="quarter" idx="10"/>
          </p:nvPr>
        </p:nvSpPr>
        <p:spPr>
          <a:xfrm>
            <a:off x="5287963" y="3306381"/>
            <a:ext cx="4668837" cy="3056319"/>
          </a:xfrm>
        </p:spPr>
        <p:txBody>
          <a:bodyPr>
            <a:normAutofit/>
          </a:bodyPr>
          <a:lstStyle>
            <a:lvl1pPr>
              <a:defRPr sz="1400">
                <a:latin typeface="Arial" panose="020B0604020202020204" pitchFamily="34" charset="0"/>
                <a:cs typeface="Arial" panose="020B0604020202020204" pitchFamily="34" charset="0"/>
              </a:defRPr>
            </a:lvl1pPr>
          </a:lstStyle>
          <a:p>
            <a:endParaRPr lang="en-GB" dirty="0"/>
          </a:p>
        </p:txBody>
      </p:sp>
      <p:pic>
        <p:nvPicPr>
          <p:cNvPr id="11" name="Graphic 10">
            <a:extLst>
              <a:ext uri="{FF2B5EF4-FFF2-40B4-BE49-F238E27FC236}">
                <a16:creationId xmlns:a16="http://schemas.microsoft.com/office/drawing/2014/main" id="{8F260A52-C666-4F04-8170-6DF851C9856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40470" y="186586"/>
            <a:ext cx="1258702" cy="1258702"/>
          </a:xfrm>
          <a:prstGeom prst="rect">
            <a:avLst/>
          </a:prstGeom>
        </p:spPr>
      </p:pic>
      <p:sp>
        <p:nvSpPr>
          <p:cNvPr id="14" name="Text Box 2">
            <a:extLst>
              <a:ext uri="{FF2B5EF4-FFF2-40B4-BE49-F238E27FC236}">
                <a16:creationId xmlns:a16="http://schemas.microsoft.com/office/drawing/2014/main" id="{894733B9-554F-458F-9AC7-C56019EBFA7C}"/>
              </a:ext>
            </a:extLst>
          </p:cNvPr>
          <p:cNvSpPr txBox="1">
            <a:spLocks noChangeArrowheads="1"/>
          </p:cNvSpPr>
          <p:nvPr userDrawn="1"/>
        </p:nvSpPr>
        <p:spPr bwMode="auto">
          <a:xfrm>
            <a:off x="2007532" y="645224"/>
            <a:ext cx="8684281" cy="407962"/>
          </a:xfrm>
          <a:prstGeom prst="rect">
            <a:avLst/>
          </a:prstGeom>
          <a:noFill/>
          <a:ln>
            <a:noFill/>
          </a:ln>
        </p:spPr>
        <p:style>
          <a:lnRef idx="0">
            <a:scrgbClr r="0" g="0" b="0"/>
          </a:lnRef>
          <a:fillRef idx="0">
            <a:scrgbClr r="0" g="0" b="0"/>
          </a:fillRef>
          <a:effectRef idx="0">
            <a:scrgbClr r="0" g="0" b="0"/>
          </a:effectRef>
          <a:fontRef idx="minor">
            <a:schemeClr val="dk1"/>
          </a:fontRef>
        </p:style>
        <p:txBody>
          <a:bodyPr rot="0" vert="horz" wrap="square" lIns="91440" tIns="45720" rIns="91440" bIns="45720" anchor="t" anchorCtr="0">
            <a:noAutofit/>
          </a:bodyPr>
          <a:lstStyle/>
          <a:p>
            <a:pPr algn="ctr">
              <a:lnSpc>
                <a:spcPct val="107000"/>
              </a:lnSpc>
              <a:spcAft>
                <a:spcPts val="800"/>
              </a:spcAft>
            </a:pPr>
            <a:r>
              <a:rPr lang="en-GB" sz="2200" b="1" dirty="0">
                <a:solidFill>
                  <a:srgbClr val="2C3085"/>
                </a:solidFill>
                <a:effectLst/>
                <a:latin typeface="Times New Roman" panose="02020603050405020304" pitchFamily="18" charset="0"/>
                <a:ea typeface="Calibri" panose="020F0502020204030204" pitchFamily="34" charset="0"/>
                <a:cs typeface="Times New Roman" panose="02020603050405020304" pitchFamily="18" charset="0"/>
              </a:rPr>
              <a:t>St John’s Church of England Primary School</a:t>
            </a: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AE421DFE-55B6-4F23-9A5F-E2C313DFB62E}"/>
              </a:ext>
            </a:extLst>
          </p:cNvPr>
          <p:cNvSpPr txBox="1">
            <a:spLocks noChangeArrowheads="1"/>
          </p:cNvSpPr>
          <p:nvPr userDrawn="1"/>
        </p:nvSpPr>
        <p:spPr bwMode="auto">
          <a:xfrm>
            <a:off x="1997769" y="1057398"/>
            <a:ext cx="8694041" cy="706755"/>
          </a:xfrm>
          <a:prstGeom prst="rect">
            <a:avLst/>
          </a:prstGeom>
          <a:noFill/>
          <a:ln>
            <a:noFill/>
          </a:ln>
        </p:spPr>
        <p:style>
          <a:lnRef idx="0">
            <a:scrgbClr r="0" g="0" b="0"/>
          </a:lnRef>
          <a:fillRef idx="0">
            <a:scrgbClr r="0" g="0" b="0"/>
          </a:fillRef>
          <a:effectRef idx="0">
            <a:scrgbClr r="0" g="0" b="0"/>
          </a:effectRef>
          <a:fontRef idx="minor">
            <a:schemeClr val="dk1"/>
          </a:fontRef>
        </p:style>
        <p:txBody>
          <a:bodyPr rot="0" vert="horz" wrap="square" lIns="91440" tIns="45720" rIns="91440" bIns="45720" anchor="t" anchorCtr="0">
            <a:noAutofit/>
          </a:bodyPr>
          <a:lstStyle/>
          <a:p>
            <a:pPr algn="ctr">
              <a:tabLst>
                <a:tab pos="2865755" algn="ctr"/>
                <a:tab pos="5731510" algn="r"/>
              </a:tabLst>
            </a:pPr>
            <a:r>
              <a:rPr lang="en-GB" sz="1200" b="1" i="1" dirty="0">
                <a:effectLst/>
                <a:latin typeface="Times New Roman" panose="02020603050405020304" pitchFamily="18" charset="0"/>
                <a:ea typeface="Calibri" panose="020F0502020204030204" pitchFamily="34" charset="0"/>
                <a:cs typeface="Times New Roman" panose="02020603050405020304" pitchFamily="18" charset="0"/>
              </a:rPr>
              <a:t>Finding the light in ourselves and each other</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Inspired by the Gospel according to John (chapter 8, verse 12)</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17" name="Text Box 2">
            <a:extLst>
              <a:ext uri="{FF2B5EF4-FFF2-40B4-BE49-F238E27FC236}">
                <a16:creationId xmlns:a16="http://schemas.microsoft.com/office/drawing/2014/main" id="{9445059C-A3C7-4326-BA2F-22C523C2803D}"/>
              </a:ext>
            </a:extLst>
          </p:cNvPr>
          <p:cNvSpPr txBox="1">
            <a:spLocks noChangeArrowheads="1"/>
          </p:cNvSpPr>
          <p:nvPr userDrawn="1"/>
        </p:nvSpPr>
        <p:spPr bwMode="auto">
          <a:xfrm>
            <a:off x="0" y="6862604"/>
            <a:ext cx="10698636" cy="706755"/>
          </a:xfrm>
          <a:prstGeom prst="rect">
            <a:avLst/>
          </a:prstGeom>
          <a:noFill/>
          <a:ln>
            <a:noFill/>
          </a:ln>
        </p:spPr>
        <p:style>
          <a:lnRef idx="0">
            <a:scrgbClr r="0" g="0" b="0"/>
          </a:lnRef>
          <a:fillRef idx="0">
            <a:scrgbClr r="0" g="0" b="0"/>
          </a:fillRef>
          <a:effectRef idx="0">
            <a:scrgbClr r="0" g="0" b="0"/>
          </a:effectRef>
          <a:fontRef idx="minor">
            <a:schemeClr val="dk1"/>
          </a:fontRef>
        </p:style>
        <p:txBody>
          <a:bodyPr rot="0" vert="horz" wrap="square" lIns="91440" tIns="45720" rIns="91440" bIns="45720" anchor="t" anchorCtr="0">
            <a:noAutofit/>
          </a:bodyPr>
          <a:lstStyle/>
          <a:p>
            <a:pPr algn="ctr">
              <a:tabLst>
                <a:tab pos="2865755" algn="ctr"/>
                <a:tab pos="5731510" algn="r"/>
              </a:tabLst>
            </a:pPr>
            <a:r>
              <a:rPr lang="en-GB" sz="1200" b="1" dirty="0">
                <a:effectLst/>
                <a:latin typeface="Times New Roman" panose="02020603050405020304" pitchFamily="18" charset="0"/>
                <a:ea typeface="Calibri" panose="020F0502020204030204" pitchFamily="34" charset="0"/>
                <a:cs typeface="Times New Roman" panose="02020603050405020304" pitchFamily="18" charset="0"/>
              </a:rPr>
              <a:t>A truly inclusive school that is built upon the values of</a:t>
            </a:r>
            <a:endParaRPr lang="en-GB" sz="1100" dirty="0">
              <a:effectLst/>
              <a:ea typeface="Calibri" panose="020F0502020204030204" pitchFamily="34" charset="0"/>
              <a:cs typeface="Times New Roman" panose="02020603050405020304" pitchFamily="18" charset="0"/>
            </a:endParaRPr>
          </a:p>
          <a:p>
            <a:pPr algn="ctr">
              <a:tabLst>
                <a:tab pos="2865755" algn="ctr"/>
                <a:tab pos="5731510" algn="r"/>
              </a:tabLst>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Hope – Joy – Love – Forgiveness – Faith - Goodness</a:t>
            </a:r>
            <a:endParaRPr lang="en-GB" sz="1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107977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3DC10ED0-F0FB-4ADD-A8A0-34A795D455F3}" type="datetimeFigureOut">
              <a:rPr lang="en-GB" smtClean="0"/>
              <a:t>08/07/2024</a:t>
            </a:fld>
            <a:endParaRPr lang="en-GB"/>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F3848ED6-30B9-4871-B073-6D181B0ECD1C}" type="slidenum">
              <a:rPr lang="en-GB" smtClean="0"/>
              <a:t>‹#›</a:t>
            </a:fld>
            <a:endParaRPr lang="en-GB"/>
          </a:p>
        </p:txBody>
      </p:sp>
    </p:spTree>
    <p:extLst>
      <p:ext uri="{BB962C8B-B14F-4D97-AF65-F5344CB8AC3E}">
        <p14:creationId xmlns:p14="http://schemas.microsoft.com/office/powerpoint/2010/main" val="36972738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stjohnsdigswell.net/early-years/" TargetMode="External"/><Relationship Id="rId2" Type="http://schemas.openxmlformats.org/officeDocument/2006/relationships/hyperlink" Target="https://stjohnsdigswell.net/prospectus/"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2400336"/>
            <a:ext cx="10808208" cy="1485864"/>
          </a:xfrm>
          <a:prstGeom prst="rect">
            <a:avLst/>
          </a:prstGeom>
        </p:spPr>
        <p:txBody>
          <a:bodyPr vert="horz" lIns="91440" tIns="45720" rIns="91440" bIns="45720" rtlCol="0" anchor="ctr">
            <a:normAutofit fontScale="47500" lnSpcReduction="20000"/>
          </a:bodyPr>
          <a:lstStyle>
            <a:lvl1pPr algn="ctr" defTabSz="1007943" rtl="0" eaLnBrk="1" latinLnBrk="0" hangingPunct="1">
              <a:lnSpc>
                <a:spcPct val="90000"/>
              </a:lnSpc>
              <a:spcBef>
                <a:spcPct val="0"/>
              </a:spcBef>
              <a:buNone/>
              <a:defRPr sz="4850" kern="1200">
                <a:solidFill>
                  <a:srgbClr val="2C3085"/>
                </a:solidFill>
                <a:latin typeface="Times New Roman" panose="02020603050405020304" pitchFamily="18" charset="0"/>
                <a:ea typeface="+mj-ea"/>
                <a:cs typeface="Times New Roman" panose="02020603050405020304" pitchFamily="18" charset="0"/>
              </a:defRPr>
            </a:lvl1pPr>
          </a:lstStyle>
          <a:p>
            <a:r>
              <a:rPr lang="en-GB" altLang="en-US" sz="6000" dirty="0">
                <a:latin typeface="Comic Sans MS" panose="030F0702030302020204" pitchFamily="66" charset="0"/>
              </a:rPr>
              <a:t>Welcome to</a:t>
            </a:r>
          </a:p>
          <a:p>
            <a:br>
              <a:rPr lang="en-GB" altLang="en-US" sz="6000" dirty="0">
                <a:latin typeface="Comic Sans MS" panose="030F0702030302020204" pitchFamily="66" charset="0"/>
              </a:rPr>
            </a:br>
            <a:r>
              <a:rPr lang="en-GB" altLang="en-US" sz="6000" dirty="0">
                <a:latin typeface="Comic Sans MS" panose="030F0702030302020204" pitchFamily="66" charset="0"/>
              </a:rPr>
              <a:t>St John’s Church of England Primary and Nursery School</a:t>
            </a:r>
            <a:br>
              <a:rPr lang="en-GB" altLang="en-US" sz="6000" dirty="0">
                <a:latin typeface="Comic Sans MS" panose="030F0702030302020204" pitchFamily="66" charset="0"/>
              </a:rPr>
            </a:br>
            <a:r>
              <a:rPr lang="en-GB" altLang="en-US" sz="6000" dirty="0">
                <a:latin typeface="Comic Sans MS" panose="030F0702030302020204" pitchFamily="66" charset="0"/>
              </a:rPr>
              <a:t> </a:t>
            </a:r>
            <a:endParaRPr lang="en-GB" altLang="en-US" sz="7200" dirty="0">
              <a:latin typeface="Comic Sans MS" panose="030F0702030302020204" pitchFamily="66" charset="0"/>
            </a:endParaRPr>
          </a:p>
        </p:txBody>
      </p:sp>
      <p:sp>
        <p:nvSpPr>
          <p:cNvPr id="3" name="Text Box 7"/>
          <p:cNvSpPr txBox="1">
            <a:spLocks noChangeArrowheads="1"/>
          </p:cNvSpPr>
          <p:nvPr/>
        </p:nvSpPr>
        <p:spPr bwMode="auto">
          <a:xfrm>
            <a:off x="1750473" y="4986338"/>
            <a:ext cx="73072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None/>
            </a:pPr>
            <a:r>
              <a:rPr lang="en-GB" altLang="en-US" sz="3600" dirty="0">
                <a:latin typeface="Comic Sans MS"/>
              </a:rPr>
              <a:t>Parents  Meeting: June 2024</a:t>
            </a:r>
            <a:endParaRPr lang="en-GB" altLang="en-US" sz="3600" dirty="0">
              <a:latin typeface="Comic Sans MS" panose="030F0702030302020204" pitchFamily="66" charset="0"/>
            </a:endParaRPr>
          </a:p>
        </p:txBody>
      </p:sp>
    </p:spTree>
    <p:extLst>
      <p:ext uri="{BB962C8B-B14F-4D97-AF65-F5344CB8AC3E}">
        <p14:creationId xmlns:p14="http://schemas.microsoft.com/office/powerpoint/2010/main" val="4132760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txBox="1">
            <a:spLocks noChangeArrowheads="1"/>
          </p:cNvSpPr>
          <p:nvPr/>
        </p:nvSpPr>
        <p:spPr>
          <a:xfrm>
            <a:off x="2067116" y="1895475"/>
            <a:ext cx="7620000" cy="4114800"/>
          </a:xfrm>
          <a:prstGeom prst="rect">
            <a:avLst/>
          </a:prstGeom>
        </p:spPr>
        <p:txBody>
          <a:bodyPr vert="horz" lIns="91440" tIns="45720" rIns="91440" bIns="45720" rtlCol="0" anchor="t">
            <a:normAutofit fontScale="92500" lnSpcReduction="10000"/>
          </a:bodyPr>
          <a:lstStyle>
            <a:lvl1pPr marL="0" indent="0" algn="l" defTabSz="1007943" rtl="0" eaLnBrk="1" latinLnBrk="0" hangingPunct="1">
              <a:lnSpc>
                <a:spcPct val="90000"/>
              </a:lnSpc>
              <a:spcBef>
                <a:spcPts val="1102"/>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gn="ctr">
              <a:buFontTx/>
              <a:buNone/>
              <a:defRPr/>
            </a:pPr>
            <a:r>
              <a:rPr lang="en-GB" sz="2200" b="1" u="sng" dirty="0">
                <a:latin typeface="Comic Sans MS" panose="030F0702030302020204" pitchFamily="66" charset="0"/>
                <a:ea typeface="Times New Roman" panose="02020603050405020304" pitchFamily="18" charset="0"/>
              </a:rPr>
              <a:t>Year 6 Buddies</a:t>
            </a:r>
            <a:endParaRPr lang="en-GB" sz="2200" dirty="0">
              <a:latin typeface="Comic Sans MS" panose="030F0702030302020204" pitchFamily="66" charset="0"/>
              <a:ea typeface="Times New Roman" panose="02020603050405020304" pitchFamily="18" charset="0"/>
            </a:endParaRPr>
          </a:p>
          <a:p>
            <a:pPr>
              <a:buFont typeface="Symbol" panose="05050102010706020507" pitchFamily="18" charset="2"/>
              <a:buChar char=""/>
              <a:defRPr/>
            </a:pPr>
            <a:r>
              <a:rPr lang="en-GB" sz="2200" dirty="0">
                <a:latin typeface="Comic Sans MS"/>
                <a:ea typeface="Times New Roman" panose="02020603050405020304" pitchFamily="18" charset="0"/>
                <a:cs typeface="Arial"/>
              </a:rPr>
              <a:t>Every child will have a Year 6 buddy. They will help them settle in and take them to lunch during their first full week.</a:t>
            </a:r>
          </a:p>
          <a:p>
            <a:pPr>
              <a:buFont typeface="Symbol" panose="05050102010706020507" pitchFamily="18" charset="2"/>
              <a:buChar char=""/>
              <a:defRPr/>
            </a:pPr>
            <a:r>
              <a:rPr lang="en-GB" sz="2200" dirty="0">
                <a:latin typeface="Comic Sans MS"/>
                <a:ea typeface="Times New Roman" panose="02020603050405020304" pitchFamily="18" charset="0"/>
                <a:cs typeface="Arial"/>
              </a:rPr>
              <a:t>For one week they will play with them in the EYFS playground during lunchtime.</a:t>
            </a:r>
          </a:p>
          <a:p>
            <a:pPr>
              <a:buFont typeface="Symbol" panose="05050102010706020507" pitchFamily="18" charset="2"/>
              <a:buChar char=""/>
              <a:defRPr/>
            </a:pPr>
            <a:r>
              <a:rPr lang="en-GB" sz="2200" dirty="0">
                <a:latin typeface="Comic Sans MS"/>
                <a:ea typeface="Times New Roman" panose="02020603050405020304" pitchFamily="18" charset="0"/>
                <a:cs typeface="Arial"/>
              </a:rPr>
              <a:t>Before the Summer, your buddy will write them a letter to introduce themselves.</a:t>
            </a:r>
          </a:p>
          <a:p>
            <a:pPr>
              <a:buFont typeface="Symbol" panose="05050102010706020507" pitchFamily="18" charset="2"/>
              <a:buChar char=""/>
              <a:defRPr/>
            </a:pPr>
            <a:r>
              <a:rPr lang="en-GB" sz="2200" dirty="0">
                <a:latin typeface="Comic Sans MS"/>
                <a:ea typeface="Times New Roman" panose="02020603050405020304" pitchFamily="18" charset="0"/>
                <a:cs typeface="Arial"/>
              </a:rPr>
              <a:t>Throughout the year, your buddy will join them for playtimes and reading.</a:t>
            </a:r>
          </a:p>
          <a:p>
            <a:pPr>
              <a:buFont typeface="Symbol" panose="05050102010706020507" pitchFamily="18" charset="2"/>
              <a:buChar char=""/>
              <a:defRPr/>
            </a:pPr>
            <a:r>
              <a:rPr lang="en-GB" sz="2200" dirty="0">
                <a:latin typeface="Comic Sans MS"/>
                <a:ea typeface="Times New Roman" panose="02020603050405020304" pitchFamily="18" charset="0"/>
                <a:cs typeface="Arial"/>
              </a:rPr>
              <a:t>When we go to church, your buddy will walk with us.</a:t>
            </a:r>
          </a:p>
          <a:p>
            <a:pPr>
              <a:buFont typeface="Symbol" panose="05050102010706020507" pitchFamily="18" charset="2"/>
              <a:buChar char=""/>
              <a:defRPr/>
            </a:pPr>
            <a:endParaRPr lang="en-GB" sz="2200" dirty="0">
              <a:latin typeface="Comic Sans MS"/>
              <a:cs typeface="Arial"/>
            </a:endParaRPr>
          </a:p>
          <a:p>
            <a:pPr>
              <a:buFont typeface="Symbol" panose="05050102010706020507" pitchFamily="18" charset="2"/>
              <a:buChar char=""/>
              <a:defRPr/>
            </a:pPr>
            <a:r>
              <a:rPr lang="en-GB" sz="2200" dirty="0">
                <a:latin typeface="Comic Sans MS"/>
                <a:cs typeface="Arial"/>
              </a:rPr>
              <a:t>**</a:t>
            </a:r>
            <a:r>
              <a:rPr lang="en-GB" sz="2200" b="1" dirty="0">
                <a:latin typeface="Comic Sans MS"/>
                <a:cs typeface="Arial"/>
              </a:rPr>
              <a:t> Buddy letter and bag for the summer.</a:t>
            </a:r>
            <a:endParaRPr lang="en-GB" sz="2200" b="1">
              <a:latin typeface="Comic Sans MS"/>
            </a:endParaRPr>
          </a:p>
          <a:p>
            <a:pPr>
              <a:buFont typeface="Symbol" panose="05050102010706020507" pitchFamily="18" charset="2"/>
              <a:buChar char=""/>
              <a:defRPr/>
            </a:pPr>
            <a:endParaRPr lang="en-GB" altLang="en-US" b="1" dirty="0"/>
          </a:p>
        </p:txBody>
      </p:sp>
    </p:spTree>
    <p:extLst>
      <p:ext uri="{BB962C8B-B14F-4D97-AF65-F5344CB8AC3E}">
        <p14:creationId xmlns:p14="http://schemas.microsoft.com/office/powerpoint/2010/main" val="1596665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091382" y="1983359"/>
            <a:ext cx="9379974" cy="4728337"/>
          </a:xfrm>
          <a:prstGeom prst="rect">
            <a:avLst/>
          </a:prstGeom>
        </p:spPr>
        <p:txBody>
          <a:bodyPr vert="horz" lIns="91440" tIns="45720" rIns="91440" bIns="45720" rtlCol="0" anchor="t">
            <a:normAutofit fontScale="85000" lnSpcReduction="20000"/>
          </a:bodyPr>
          <a:lstStyle>
            <a:lvl1pPr marL="0" indent="0" algn="l" defTabSz="1007943" rtl="0" eaLnBrk="1" latinLnBrk="0" hangingPunct="1">
              <a:lnSpc>
                <a:spcPct val="90000"/>
              </a:lnSpc>
              <a:spcBef>
                <a:spcPts val="1102"/>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defRPr/>
            </a:pPr>
            <a:endParaRPr lang="en-GB" sz="2200" dirty="0">
              <a:latin typeface="Comic Sans MS" pitchFamily="66" charset="0"/>
            </a:endParaRPr>
          </a:p>
          <a:p>
            <a:pPr>
              <a:defRPr/>
            </a:pPr>
            <a:r>
              <a:rPr lang="en-GB" sz="1600" dirty="0">
                <a:latin typeface="Comic Sans MS" panose="030F0702030302020204" pitchFamily="66" charset="0"/>
              </a:rPr>
              <a:t>8.40am	Children line up/enter the classroom (parents to stay at the door) Busy fingers activities. </a:t>
            </a:r>
          </a:p>
          <a:p>
            <a:pPr>
              <a:defRPr/>
            </a:pPr>
            <a:r>
              <a:rPr lang="en-GB" sz="1600" dirty="0">
                <a:latin typeface="Comic Sans MS" panose="030F0702030302020204" pitchFamily="66" charset="0"/>
              </a:rPr>
              <a:t>8.55am 	Register</a:t>
            </a:r>
          </a:p>
          <a:p>
            <a:pPr>
              <a:defRPr/>
            </a:pPr>
            <a:r>
              <a:rPr lang="en-GB" sz="1600" dirty="0">
                <a:latin typeface="Comic Sans MS"/>
                <a:cs typeface="Arial"/>
              </a:rPr>
              <a:t>9.00am     Phonics</a:t>
            </a:r>
          </a:p>
          <a:p>
            <a:pPr>
              <a:defRPr/>
            </a:pPr>
            <a:r>
              <a:rPr lang="en-GB" sz="1600" dirty="0">
                <a:latin typeface="Comic Sans MS"/>
                <a:cs typeface="Arial"/>
              </a:rPr>
              <a:t>9.45am     Run the mile and play on the equipment </a:t>
            </a:r>
            <a:r>
              <a:rPr lang="en-GB" sz="1100" dirty="0">
                <a:latin typeface="Comic Sans MS"/>
                <a:cs typeface="Arial"/>
              </a:rPr>
              <a:t>	 </a:t>
            </a:r>
            <a:endParaRPr lang="en-GB" sz="1600" dirty="0">
              <a:latin typeface="Comic Sans MS" panose="030F0702030302020204" pitchFamily="66" charset="0"/>
            </a:endParaRPr>
          </a:p>
          <a:p>
            <a:pPr>
              <a:defRPr/>
            </a:pPr>
            <a:r>
              <a:rPr lang="en-GB" sz="1600" dirty="0">
                <a:latin typeface="Comic Sans MS"/>
                <a:cs typeface="Arial"/>
              </a:rPr>
              <a:t>10.00am	Own learning and adult focused tasks with rolling snack (fruit and milk)</a:t>
            </a:r>
          </a:p>
          <a:p>
            <a:pPr>
              <a:defRPr/>
            </a:pPr>
            <a:r>
              <a:rPr lang="en-GB" sz="1600" dirty="0">
                <a:latin typeface="Comic Sans MS" panose="030F0702030302020204" pitchFamily="66" charset="0"/>
              </a:rPr>
              <a:t>11.00am	Learning and Adult Led Activity</a:t>
            </a:r>
            <a:endParaRPr lang="en-GB" sz="1100" dirty="0">
              <a:latin typeface="Comic Sans MS" panose="030F0702030302020204" pitchFamily="66" charset="0"/>
            </a:endParaRPr>
          </a:p>
          <a:p>
            <a:pPr>
              <a:defRPr/>
            </a:pPr>
            <a:r>
              <a:rPr lang="en-GB" sz="1600" dirty="0">
                <a:latin typeface="Comic Sans MS"/>
                <a:cs typeface="Arial"/>
              </a:rPr>
              <a:t>11.30am    Get ready for lunch/story/prayer</a:t>
            </a:r>
          </a:p>
          <a:p>
            <a:pPr>
              <a:defRPr/>
            </a:pPr>
            <a:r>
              <a:rPr lang="en-GB" sz="1600" dirty="0">
                <a:latin typeface="Comic Sans MS" panose="030F0702030302020204" pitchFamily="66" charset="0"/>
              </a:rPr>
              <a:t>11.45am	Lunch</a:t>
            </a:r>
          </a:p>
          <a:p>
            <a:pPr>
              <a:defRPr/>
            </a:pPr>
            <a:r>
              <a:rPr lang="en-GB" sz="1600" dirty="0">
                <a:latin typeface="Comic Sans MS" panose="030F0702030302020204" pitchFamily="66" charset="0"/>
              </a:rPr>
              <a:t>12.45pm	Register and Adult Led Activity</a:t>
            </a:r>
          </a:p>
          <a:p>
            <a:pPr>
              <a:defRPr/>
            </a:pPr>
            <a:r>
              <a:rPr lang="en-GB" sz="1600" dirty="0">
                <a:latin typeface="Comic Sans MS"/>
                <a:cs typeface="Arial"/>
              </a:rPr>
              <a:t>13.30pm	Own learning and adult focused tasks 	</a:t>
            </a:r>
          </a:p>
          <a:p>
            <a:pPr>
              <a:defRPr/>
            </a:pPr>
            <a:r>
              <a:rPr lang="en-GB" sz="1600" dirty="0">
                <a:latin typeface="Comic Sans MS"/>
                <a:cs typeface="Arial"/>
              </a:rPr>
              <a:t>14.30pm   Show and tell/snack/singing</a:t>
            </a:r>
          </a:p>
          <a:p>
            <a:pPr>
              <a:defRPr/>
            </a:pPr>
            <a:r>
              <a:rPr lang="en-GB" sz="1600" dirty="0">
                <a:latin typeface="Comic Sans MS"/>
                <a:cs typeface="Arial"/>
              </a:rPr>
              <a:t>15.00pm	Getting ready for home/Story time</a:t>
            </a:r>
            <a:endParaRPr lang="en-GB" sz="1600" dirty="0">
              <a:latin typeface="Comic Sans MS" panose="030F0702030302020204" pitchFamily="66" charset="0"/>
            </a:endParaRPr>
          </a:p>
          <a:p>
            <a:pPr>
              <a:defRPr/>
            </a:pPr>
            <a:r>
              <a:rPr lang="en-GB" sz="1600" dirty="0">
                <a:latin typeface="Comic Sans MS" panose="030F0702030302020204" pitchFamily="66" charset="0"/>
              </a:rPr>
              <a:t>15.25pm	Home time</a:t>
            </a:r>
          </a:p>
          <a:p>
            <a:pPr>
              <a:defRPr/>
            </a:pPr>
            <a:endParaRPr lang="en-GB" sz="1600" dirty="0">
              <a:latin typeface="Comic Sans MS" panose="030F0702030302020204" pitchFamily="66" charset="0"/>
            </a:endParaRPr>
          </a:p>
          <a:p>
            <a:pPr algn="ctr">
              <a:buFontTx/>
              <a:buNone/>
              <a:defRPr/>
            </a:pPr>
            <a:r>
              <a:rPr lang="en-GB" sz="1600" dirty="0">
                <a:latin typeface="Comic Sans MS"/>
                <a:cs typeface="Arial"/>
              </a:rPr>
              <a:t>Reception learning is not always clean! Please be understanding!</a:t>
            </a:r>
          </a:p>
          <a:p>
            <a:pPr>
              <a:defRPr/>
            </a:pPr>
            <a:endParaRPr lang="en-GB" sz="1600" dirty="0">
              <a:latin typeface="Comic Sans MS" panose="030F0702030302020204" pitchFamily="66" charset="0"/>
            </a:endParaRPr>
          </a:p>
        </p:txBody>
      </p:sp>
      <p:sp>
        <p:nvSpPr>
          <p:cNvPr id="4" name="Rectangle 2"/>
          <p:cNvSpPr>
            <a:spLocks noGrp="1" noChangeArrowheads="1"/>
          </p:cNvSpPr>
          <p:nvPr>
            <p:ph type="title"/>
          </p:nvPr>
        </p:nvSpPr>
        <p:spPr>
          <a:xfrm>
            <a:off x="1414272" y="1332999"/>
            <a:ext cx="7620000" cy="504056"/>
          </a:xfrm>
        </p:spPr>
        <p:txBody>
          <a:bodyPr>
            <a:normAutofit fontScale="90000"/>
          </a:bodyPr>
          <a:lstStyle/>
          <a:p>
            <a:br>
              <a:rPr lang="en-GB" altLang="en-US" dirty="0">
                <a:latin typeface="Comic Sans MS" panose="030F0702030302020204" pitchFamily="66" charset="0"/>
              </a:rPr>
            </a:br>
            <a:br>
              <a:rPr lang="en-GB" altLang="en-US" dirty="0">
                <a:latin typeface="Comic Sans MS" panose="030F0702030302020204" pitchFamily="66" charset="0"/>
              </a:rPr>
            </a:br>
            <a:r>
              <a:rPr lang="en-GB" altLang="en-US" dirty="0">
                <a:latin typeface="Comic Sans MS"/>
                <a:cs typeface="Times New Roman"/>
              </a:rPr>
              <a:t>A typical day in Reception…</a:t>
            </a:r>
            <a:br>
              <a:rPr lang="en-GB" altLang="en-US" dirty="0">
                <a:latin typeface="Comic Sans MS" panose="030F0702030302020204" pitchFamily="66" charset="0"/>
              </a:rPr>
            </a:br>
            <a:endParaRPr lang="en-GB" altLang="en-US" dirty="0">
              <a:latin typeface="Comic Sans MS" panose="030F0702030302020204" pitchFamily="66" charset="0"/>
            </a:endParaRPr>
          </a:p>
        </p:txBody>
      </p:sp>
    </p:spTree>
    <p:extLst>
      <p:ext uri="{BB962C8B-B14F-4D97-AF65-F5344CB8AC3E}">
        <p14:creationId xmlns:p14="http://schemas.microsoft.com/office/powerpoint/2010/main" val="178334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p:cNvSpPr>
            <a:spLocks noGrp="1" noChangeArrowheads="1"/>
          </p:cNvSpPr>
          <p:nvPr>
            <p:ph type="title"/>
          </p:nvPr>
        </p:nvSpPr>
        <p:spPr>
          <a:xfrm>
            <a:off x="2136648" y="1898904"/>
            <a:ext cx="7620000" cy="5927725"/>
          </a:xfrm>
        </p:spPr>
        <p:txBody>
          <a:bodyPr/>
          <a:lstStyle/>
          <a:p>
            <a:pPr algn="l"/>
            <a:r>
              <a:rPr lang="en-GB" altLang="en-US" sz="2500" b="1" dirty="0">
                <a:latin typeface="Comic Sans MS"/>
                <a:cs typeface="Times New Roman"/>
              </a:rPr>
              <a:t>Reading meeting and Monster Phonics </a:t>
            </a:r>
            <a:br>
              <a:rPr lang="en-GB" altLang="en-US" sz="2500" dirty="0">
                <a:latin typeface="Comic Sans MS" panose="030F0702030302020204" pitchFamily="66" charset="0"/>
                <a:cs typeface="Times New Roman" panose="02020603050405020304" pitchFamily="18" charset="0"/>
              </a:rPr>
            </a:br>
            <a:br>
              <a:rPr lang="en-GB" altLang="en-US" sz="2500" dirty="0">
                <a:latin typeface="Comic Sans MS" panose="030F0702030302020204" pitchFamily="66" charset="0"/>
                <a:cs typeface="Times New Roman" panose="02020603050405020304" pitchFamily="18" charset="0"/>
              </a:rPr>
            </a:br>
            <a:r>
              <a:rPr lang="en-GB" altLang="en-US" sz="2500" dirty="0">
                <a:latin typeface="Comic Sans MS"/>
                <a:cs typeface="Times New Roman"/>
              </a:rPr>
              <a:t>In October I will hold a meeting to explain how we teach phonics and reading. </a:t>
            </a:r>
            <a:br>
              <a:rPr lang="en-GB" altLang="en-US" sz="2500" dirty="0">
                <a:latin typeface="Comic Sans MS" panose="030F0702030302020204" pitchFamily="66" charset="0"/>
                <a:cs typeface="Times New Roman" panose="02020603050405020304" pitchFamily="18" charset="0"/>
              </a:rPr>
            </a:br>
            <a:r>
              <a:rPr lang="en-GB" altLang="en-US" sz="2500" dirty="0">
                <a:latin typeface="Comic Sans MS"/>
                <a:cs typeface="Times New Roman"/>
              </a:rPr>
              <a:t>Please don’t worry if you do not have a reading book straight away, I will be assessing them throughout the first few weeks and I will decide when they are ready for a reading book. </a:t>
            </a:r>
            <a:br>
              <a:rPr lang="en-GB" altLang="en-US" sz="2500" dirty="0">
                <a:latin typeface="Comic Sans MS" panose="030F0702030302020204" pitchFamily="66" charset="0"/>
                <a:cs typeface="Times New Roman" panose="02020603050405020304" pitchFamily="18" charset="0"/>
              </a:rPr>
            </a:br>
            <a:r>
              <a:rPr lang="en-GB" altLang="en-US" sz="2500" dirty="0">
                <a:latin typeface="Comic Sans MS"/>
                <a:cs typeface="Times New Roman"/>
              </a:rPr>
              <a:t>Formal phonics teaching will begin within the first few weeks of school.</a:t>
            </a:r>
            <a:br>
              <a:rPr lang="en-GB" altLang="en-US" sz="2500" dirty="0">
                <a:latin typeface="Comic Sans MS" panose="030F0702030302020204" pitchFamily="66" charset="0"/>
                <a:cs typeface="Times New Roman" panose="02020603050405020304" pitchFamily="18" charset="0"/>
              </a:rPr>
            </a:br>
            <a:r>
              <a:rPr lang="en-GB" altLang="en-US" sz="2500" dirty="0">
                <a:latin typeface="Comic Sans MS"/>
                <a:cs typeface="Times New Roman"/>
              </a:rPr>
              <a:t> </a:t>
            </a:r>
            <a:br>
              <a:rPr lang="en-GB" altLang="en-US" sz="2500" dirty="0">
                <a:latin typeface="Comic Sans MS" panose="030F0702030302020204" pitchFamily="66" charset="0"/>
                <a:cs typeface="Times New Roman" panose="02020603050405020304" pitchFamily="18" charset="0"/>
              </a:rPr>
            </a:br>
            <a:endParaRPr lang="en-GB" altLang="en-US" sz="2500" dirty="0">
              <a:latin typeface="Comic Sans MS" panose="030F0702030302020204" pitchFamily="66" charset="0"/>
            </a:endParaRPr>
          </a:p>
        </p:txBody>
      </p:sp>
    </p:spTree>
    <p:extLst>
      <p:ext uri="{BB962C8B-B14F-4D97-AF65-F5344CB8AC3E}">
        <p14:creationId xmlns:p14="http://schemas.microsoft.com/office/powerpoint/2010/main" val="509555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C2B11-1763-F3A8-4745-E3EDD6CDFDB4}"/>
              </a:ext>
            </a:extLst>
          </p:cNvPr>
          <p:cNvSpPr>
            <a:spLocks noGrp="1"/>
          </p:cNvSpPr>
          <p:nvPr>
            <p:ph type="title"/>
          </p:nvPr>
        </p:nvSpPr>
        <p:spPr>
          <a:xfrm>
            <a:off x="1574105" y="1733356"/>
            <a:ext cx="8382646" cy="681659"/>
          </a:xfrm>
        </p:spPr>
        <p:txBody>
          <a:bodyPr>
            <a:normAutofit fontScale="90000"/>
          </a:bodyPr>
          <a:lstStyle/>
          <a:p>
            <a:r>
              <a:rPr lang="en-US" sz="3300" dirty="0">
                <a:latin typeface="Comic Sans MS"/>
                <a:cs typeface="Times New Roman"/>
              </a:rPr>
              <a:t>Permission slips and ordering milk </a:t>
            </a:r>
            <a:r>
              <a:rPr lang="en-US" dirty="0">
                <a:latin typeface="Comic Sans MS"/>
                <a:cs typeface="Times New Roman"/>
              </a:rPr>
              <a:t> </a:t>
            </a:r>
            <a:endParaRPr lang="en-US" dirty="0">
              <a:latin typeface="Comic Sans MS"/>
            </a:endParaRPr>
          </a:p>
        </p:txBody>
      </p:sp>
      <p:sp>
        <p:nvSpPr>
          <p:cNvPr id="3" name="Subtitle 2">
            <a:extLst>
              <a:ext uri="{FF2B5EF4-FFF2-40B4-BE49-F238E27FC236}">
                <a16:creationId xmlns:a16="http://schemas.microsoft.com/office/drawing/2014/main" id="{0FBA7209-F43D-83C8-94B1-BC3BF0DF5AF8}"/>
              </a:ext>
            </a:extLst>
          </p:cNvPr>
          <p:cNvSpPr>
            <a:spLocks noGrp="1"/>
          </p:cNvSpPr>
          <p:nvPr>
            <p:ph type="subTitle" idx="1"/>
          </p:nvPr>
        </p:nvSpPr>
        <p:spPr>
          <a:xfrm>
            <a:off x="1801796" y="2659437"/>
            <a:ext cx="8523347" cy="3858445"/>
          </a:xfrm>
        </p:spPr>
        <p:txBody>
          <a:bodyPr vert="horz" lIns="91440" tIns="45720" rIns="91440" bIns="45720" rtlCol="0" anchor="t">
            <a:normAutofit fontScale="85000" lnSpcReduction="20000"/>
          </a:bodyPr>
          <a:lstStyle/>
          <a:p>
            <a:r>
              <a:rPr lang="en-US" sz="2400" dirty="0">
                <a:latin typeface="Arial"/>
                <a:cs typeface="Arial"/>
              </a:rPr>
              <a:t>Tapestry – please sign with your email, child's name and their date of birth. </a:t>
            </a:r>
            <a:r>
              <a:rPr lang="en-US" sz="2400" u="sng" dirty="0">
                <a:latin typeface="Arial"/>
                <a:cs typeface="Arial"/>
              </a:rPr>
              <a:t>You will be sent a activation link when your name is added to the account.</a:t>
            </a:r>
          </a:p>
          <a:p>
            <a:endParaRPr lang="en-US" sz="2400" dirty="0"/>
          </a:p>
          <a:p>
            <a:r>
              <a:rPr lang="en-US" sz="2400" dirty="0">
                <a:latin typeface="Arial"/>
                <a:cs typeface="Arial"/>
              </a:rPr>
              <a:t>Photograph permissions on Arbor – Website, newsletter, display boards and Tapestry.</a:t>
            </a:r>
          </a:p>
          <a:p>
            <a:endParaRPr lang="en-US" sz="2400" dirty="0"/>
          </a:p>
          <a:p>
            <a:r>
              <a:rPr lang="en-US" sz="2400" dirty="0">
                <a:latin typeface="Arial"/>
                <a:cs typeface="Arial"/>
              </a:rPr>
              <a:t>These are for the new Reception Class picture in the local newspaper, pictures around the school and on the newsletter. Very occasionally we might add photos to our new class page on the website.</a:t>
            </a:r>
          </a:p>
          <a:p>
            <a:endParaRPr lang="en-US" sz="2400" dirty="0"/>
          </a:p>
          <a:p>
            <a:r>
              <a:rPr lang="en-US" sz="2400" dirty="0">
                <a:latin typeface="Arial"/>
                <a:cs typeface="Arial"/>
              </a:rPr>
              <a:t>Milk ordering needs to be ordered before the next term – see form</a:t>
            </a:r>
            <a:endParaRPr lang="en-US" sz="2400" dirty="0"/>
          </a:p>
          <a:p>
            <a:r>
              <a:rPr lang="en-US" sz="2400" dirty="0">
                <a:latin typeface="Arial"/>
                <a:cs typeface="Arial"/>
              </a:rPr>
              <a:t>If your child is 5 before Christmas, you will need to pay for milk.</a:t>
            </a:r>
            <a:endParaRPr lang="en-US" sz="2400" dirty="0"/>
          </a:p>
        </p:txBody>
      </p:sp>
    </p:spTree>
    <p:extLst>
      <p:ext uri="{BB962C8B-B14F-4D97-AF65-F5344CB8AC3E}">
        <p14:creationId xmlns:p14="http://schemas.microsoft.com/office/powerpoint/2010/main" val="421215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2335988" y="2278554"/>
            <a:ext cx="7483757" cy="487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0000"/>
              </a:lnSpc>
              <a:spcBef>
                <a:spcPct val="0"/>
              </a:spcBef>
            </a:pPr>
            <a:r>
              <a:rPr lang="en-GB" altLang="en-US" sz="1900" dirty="0">
                <a:latin typeface="Comic Sans MS"/>
                <a:cs typeface="Times New Roman"/>
              </a:rPr>
              <a:t>All of the EYFS team have paediatric first aid certificates.</a:t>
            </a:r>
          </a:p>
          <a:p>
            <a:pPr eaLnBrk="1" hangingPunct="1">
              <a:lnSpc>
                <a:spcPct val="90000"/>
              </a:lnSpc>
              <a:spcBef>
                <a:spcPct val="0"/>
              </a:spcBef>
            </a:pPr>
            <a:endParaRPr lang="en-GB" altLang="en-US" sz="1900" dirty="0">
              <a:latin typeface="Comic Sans MS" panose="030F0702030302020204" pitchFamily="66" charset="0"/>
              <a:cs typeface="Times New Roman" panose="02020603050405020304" pitchFamily="18" charset="0"/>
            </a:endParaRPr>
          </a:p>
          <a:p>
            <a:pPr eaLnBrk="1" hangingPunct="1">
              <a:lnSpc>
                <a:spcPct val="90000"/>
              </a:lnSpc>
              <a:spcBef>
                <a:spcPct val="0"/>
              </a:spcBef>
            </a:pPr>
            <a:r>
              <a:rPr lang="en-GB" altLang="en-US" sz="1900" dirty="0">
                <a:latin typeface="Comic Sans MS" panose="030F0702030302020204" pitchFamily="66" charset="0"/>
                <a:cs typeface="Times New Roman" panose="02020603050405020304" pitchFamily="18" charset="0"/>
              </a:rPr>
              <a:t>All have EpiPen training and SEND training, which is updated yearly.</a:t>
            </a:r>
            <a:endParaRPr lang="en-GB" altLang="en-US" sz="1900" dirty="0">
              <a:latin typeface="Comic Sans MS" panose="030F0702030302020204" pitchFamily="66" charset="0"/>
            </a:endParaRPr>
          </a:p>
          <a:p>
            <a:pPr eaLnBrk="1" hangingPunct="1">
              <a:lnSpc>
                <a:spcPct val="90000"/>
              </a:lnSpc>
              <a:spcBef>
                <a:spcPct val="0"/>
              </a:spcBef>
            </a:pPr>
            <a:endParaRPr lang="en-GB" altLang="en-US" sz="1900" dirty="0">
              <a:latin typeface="Comic Sans MS" panose="030F0702030302020204" pitchFamily="66" charset="0"/>
            </a:endParaRPr>
          </a:p>
          <a:p>
            <a:pPr eaLnBrk="1" hangingPunct="1">
              <a:lnSpc>
                <a:spcPct val="90000"/>
              </a:lnSpc>
              <a:spcBef>
                <a:spcPct val="0"/>
              </a:spcBef>
            </a:pPr>
            <a:r>
              <a:rPr lang="en-GB" altLang="en-US" sz="1900" dirty="0">
                <a:latin typeface="Comic Sans MS" panose="030F0702030302020204" pitchFamily="66" charset="0"/>
              </a:rPr>
              <a:t>Please make sure we know of any medical issues that will impact your child’s learning.</a:t>
            </a:r>
          </a:p>
          <a:p>
            <a:pPr eaLnBrk="1" hangingPunct="1">
              <a:lnSpc>
                <a:spcPct val="90000"/>
              </a:lnSpc>
              <a:spcBef>
                <a:spcPct val="0"/>
              </a:spcBef>
            </a:pPr>
            <a:endParaRPr lang="en-GB" altLang="en-US" sz="1900" dirty="0">
              <a:latin typeface="Comic Sans MS" panose="030F0702030302020204" pitchFamily="66" charset="0"/>
            </a:endParaRPr>
          </a:p>
          <a:p>
            <a:pPr>
              <a:lnSpc>
                <a:spcPct val="90000"/>
              </a:lnSpc>
              <a:spcBef>
                <a:spcPct val="0"/>
              </a:spcBef>
            </a:pPr>
            <a:r>
              <a:rPr lang="en-GB" altLang="en-US" sz="1900" dirty="0">
                <a:latin typeface="Comic Sans MS"/>
              </a:rPr>
              <a:t>A signed red form will be needed if an inhaler or medicine if they are to be administered. </a:t>
            </a:r>
            <a:endParaRPr lang="en-GB" altLang="en-US" sz="1900" dirty="0">
              <a:latin typeface="Comic Sans MS" panose="030F0702030302020204" pitchFamily="66" charset="0"/>
            </a:endParaRPr>
          </a:p>
          <a:p>
            <a:pPr eaLnBrk="1" hangingPunct="1">
              <a:lnSpc>
                <a:spcPct val="90000"/>
              </a:lnSpc>
              <a:spcBef>
                <a:spcPct val="0"/>
              </a:spcBef>
            </a:pPr>
            <a:endParaRPr lang="en-GB" altLang="en-US" sz="1900" dirty="0">
              <a:latin typeface="Comic Sans MS" panose="030F0702030302020204" pitchFamily="66" charset="0"/>
            </a:endParaRPr>
          </a:p>
          <a:p>
            <a:pPr eaLnBrk="1" hangingPunct="1">
              <a:lnSpc>
                <a:spcPct val="90000"/>
              </a:lnSpc>
              <a:spcBef>
                <a:spcPct val="0"/>
              </a:spcBef>
            </a:pPr>
            <a:r>
              <a:rPr lang="en-GB" altLang="en-US" sz="1900" dirty="0">
                <a:latin typeface="Comic Sans MS" panose="030F0702030302020204" pitchFamily="66" charset="0"/>
              </a:rPr>
              <a:t>Any sickness, diarrhoea, must be followed by </a:t>
            </a:r>
            <a:r>
              <a:rPr lang="en-GB" altLang="en-US" sz="1900" b="1" dirty="0">
                <a:latin typeface="Comic Sans MS" panose="030F0702030302020204" pitchFamily="66" charset="0"/>
              </a:rPr>
              <a:t>48</a:t>
            </a:r>
            <a:r>
              <a:rPr lang="en-GB" altLang="en-US" sz="1900" dirty="0">
                <a:latin typeface="Comic Sans MS" panose="030F0702030302020204" pitchFamily="66" charset="0"/>
              </a:rPr>
              <a:t> hours absence.</a:t>
            </a:r>
          </a:p>
          <a:p>
            <a:pPr eaLnBrk="1" hangingPunct="1">
              <a:lnSpc>
                <a:spcPct val="90000"/>
              </a:lnSpc>
              <a:spcBef>
                <a:spcPct val="0"/>
              </a:spcBef>
            </a:pPr>
            <a:endParaRPr lang="en-GB" altLang="en-US" sz="1900" dirty="0">
              <a:latin typeface="Comic Sans MS" panose="030F0702030302020204" pitchFamily="66" charset="0"/>
            </a:endParaRPr>
          </a:p>
          <a:p>
            <a:pPr eaLnBrk="1" hangingPunct="1">
              <a:lnSpc>
                <a:spcPct val="90000"/>
              </a:lnSpc>
              <a:spcBef>
                <a:spcPct val="0"/>
              </a:spcBef>
            </a:pPr>
            <a:r>
              <a:rPr lang="en-GB" altLang="en-US" sz="1900" dirty="0">
                <a:latin typeface="Comic Sans MS" panose="030F0702030302020204" pitchFamily="66" charset="0"/>
              </a:rPr>
              <a:t>Any absences requires a telephone call explaining the reason.</a:t>
            </a:r>
          </a:p>
          <a:p>
            <a:pPr eaLnBrk="1" hangingPunct="1">
              <a:lnSpc>
                <a:spcPct val="90000"/>
              </a:lnSpc>
              <a:spcBef>
                <a:spcPct val="0"/>
              </a:spcBef>
              <a:buFontTx/>
              <a:buNone/>
            </a:pPr>
            <a:endParaRPr lang="en-GB" altLang="en-US" sz="1900" dirty="0">
              <a:latin typeface="Comic Sans MS" panose="030F0702030302020204" pitchFamily="66" charset="0"/>
            </a:endParaRPr>
          </a:p>
          <a:p>
            <a:pPr eaLnBrk="1" hangingPunct="1">
              <a:lnSpc>
                <a:spcPct val="90000"/>
              </a:lnSpc>
              <a:spcBef>
                <a:spcPct val="0"/>
              </a:spcBef>
            </a:pPr>
            <a:r>
              <a:rPr lang="en-GB" altLang="en-US" sz="1900" dirty="0">
                <a:latin typeface="Comic Sans MS"/>
              </a:rPr>
              <a:t>Head lice are fairly common! Please check regularly and treat as recommended.</a:t>
            </a:r>
          </a:p>
          <a:p>
            <a:pPr eaLnBrk="1" hangingPunct="1">
              <a:lnSpc>
                <a:spcPct val="90000"/>
              </a:lnSpc>
              <a:spcBef>
                <a:spcPct val="0"/>
              </a:spcBef>
              <a:buFontTx/>
              <a:buNone/>
            </a:pPr>
            <a:endParaRPr lang="en-GB" altLang="en-US" sz="2200" dirty="0">
              <a:latin typeface="Comic Sans MS" panose="030F0702030302020204" pitchFamily="66" charset="0"/>
            </a:endParaRPr>
          </a:p>
        </p:txBody>
      </p:sp>
      <p:sp>
        <p:nvSpPr>
          <p:cNvPr id="3" name="Rectangle 2"/>
          <p:cNvSpPr>
            <a:spLocks noChangeArrowheads="1"/>
          </p:cNvSpPr>
          <p:nvPr/>
        </p:nvSpPr>
        <p:spPr bwMode="auto">
          <a:xfrm>
            <a:off x="2464903" y="1615631"/>
            <a:ext cx="695498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GB" altLang="en-US" sz="3300" dirty="0">
                <a:latin typeface="Comic Sans MS"/>
              </a:rPr>
              <a:t>Medical Matters</a:t>
            </a:r>
          </a:p>
        </p:txBody>
      </p:sp>
    </p:spTree>
    <p:extLst>
      <p:ext uri="{BB962C8B-B14F-4D97-AF65-F5344CB8AC3E}">
        <p14:creationId xmlns:p14="http://schemas.microsoft.com/office/powerpoint/2010/main" val="4039294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1443622" y="1686687"/>
            <a:ext cx="8850752" cy="5166030"/>
          </a:xfrm>
          <a:prstGeom prst="rect">
            <a:avLst/>
          </a:prstGeom>
          <a:noFill/>
          <a:ln>
            <a:noFill/>
          </a:ln>
        </p:spPr>
        <p:txBody>
          <a:bodyPr wrap="square" lIns="91440" tIns="45720" rIns="91440" bIns="45720" anchor="t">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lnSpc>
                <a:spcPct val="90000"/>
              </a:lnSpc>
              <a:spcBef>
                <a:spcPct val="0"/>
              </a:spcBef>
              <a:buFontTx/>
              <a:buNone/>
              <a:defRPr/>
            </a:pPr>
            <a:r>
              <a:rPr lang="en-GB" altLang="en-US" sz="2800" dirty="0">
                <a:latin typeface="Comic Sans MS" panose="030F0702030302020204" pitchFamily="66" charset="0"/>
              </a:rPr>
              <a:t>The daily mile and healthy eating </a:t>
            </a:r>
            <a:endParaRPr lang="en-GB" sz="2000" dirty="0">
              <a:latin typeface="Comic Sans MS" panose="030F0702030302020204" pitchFamily="66" charset="0"/>
              <a:ea typeface="Times New Roman" panose="02020603050405020304" pitchFamily="18" charset="0"/>
            </a:endParaRPr>
          </a:p>
          <a:p>
            <a:pPr algn="ctr">
              <a:lnSpc>
                <a:spcPct val="90000"/>
              </a:lnSpc>
              <a:spcBef>
                <a:spcPct val="0"/>
              </a:spcBef>
              <a:buNone/>
              <a:defRPr/>
            </a:pPr>
            <a:endParaRPr lang="en-GB" altLang="en-US" sz="2800" dirty="0">
              <a:latin typeface="Comic Sans MS"/>
              <a:ea typeface="Times New Roman" panose="02020603050405020304" pitchFamily="18" charset="0"/>
            </a:endParaRPr>
          </a:p>
          <a:p>
            <a:pPr marL="342900" indent="-342900">
              <a:buFont typeface="Symbol" panose="05050102010706020507" pitchFamily="18" charset="2"/>
              <a:buChar char=""/>
              <a:defRPr/>
            </a:pPr>
            <a:r>
              <a:rPr lang="en-GB" sz="1900" dirty="0">
                <a:latin typeface="Comic Sans MS"/>
                <a:ea typeface="Times New Roman" panose="02020603050405020304" pitchFamily="18" charset="0"/>
              </a:rPr>
              <a:t>Every day we run the perimeter of the playground. Exercise has proven to aid concentration and help children to learn. </a:t>
            </a:r>
            <a:endParaRPr lang="en-GB" sz="1900" dirty="0">
              <a:latin typeface="Comic Sans MS" panose="030F0702030302020204" pitchFamily="66" charset="0"/>
              <a:ea typeface="Times New Roman" panose="02020603050405020304" pitchFamily="18" charset="0"/>
            </a:endParaRPr>
          </a:p>
          <a:p>
            <a:pPr marL="342900" indent="-342900">
              <a:buFont typeface="Symbol" panose="05050102010706020507" pitchFamily="18" charset="2"/>
              <a:buChar char=""/>
              <a:defRPr/>
            </a:pPr>
            <a:endParaRPr lang="en-GB" sz="1900" dirty="0">
              <a:latin typeface="Comic Sans MS" panose="030F0702030302020204" pitchFamily="66" charset="0"/>
              <a:ea typeface="Times New Roman" panose="02020603050405020304" pitchFamily="18" charset="0"/>
            </a:endParaRPr>
          </a:p>
          <a:p>
            <a:pPr marL="342900" indent="-342900">
              <a:buFont typeface="Symbol" panose="05050102010706020507" pitchFamily="18" charset="2"/>
              <a:buChar char=""/>
              <a:defRPr/>
            </a:pPr>
            <a:r>
              <a:rPr lang="en-GB" sz="1900" dirty="0">
                <a:latin typeface="Comic Sans MS"/>
                <a:ea typeface="Times New Roman" panose="02020603050405020304" pitchFamily="18" charset="0"/>
              </a:rPr>
              <a:t>We hold a healthy eating school status. Please be aware that if you are sending in a home packed lunch then we encourage healthy food options and no nuts.</a:t>
            </a:r>
          </a:p>
          <a:p>
            <a:pPr marL="342900" indent="-342900">
              <a:buFont typeface="Symbol" panose="05050102010706020507" pitchFamily="18" charset="2"/>
              <a:buChar char=""/>
              <a:defRPr/>
            </a:pPr>
            <a:endParaRPr lang="en-GB" sz="1900" dirty="0">
              <a:latin typeface="Comic Sans MS" panose="030F0702030302020204" pitchFamily="66" charset="0"/>
              <a:ea typeface="Times New Roman" panose="02020603050405020304" pitchFamily="18" charset="0"/>
            </a:endParaRPr>
          </a:p>
          <a:p>
            <a:pPr marL="342900" indent="-342900">
              <a:buFont typeface="Symbol" panose="05050102010706020507" pitchFamily="18" charset="2"/>
              <a:buChar char=""/>
              <a:defRPr/>
            </a:pPr>
            <a:r>
              <a:rPr lang="en-GB" sz="1900" dirty="0">
                <a:latin typeface="Comic Sans MS"/>
                <a:ea typeface="Times New Roman" panose="02020603050405020304" pitchFamily="18" charset="0"/>
              </a:rPr>
              <a:t>Remember to book your meals in the first week in school. (School Grid) </a:t>
            </a:r>
            <a:endParaRPr lang="en-GB" sz="1900" dirty="0">
              <a:latin typeface="Comic Sans MS" panose="030F0702030302020204" pitchFamily="66" charset="0"/>
              <a:ea typeface="Times New Roman" panose="02020603050405020304" pitchFamily="18" charset="0"/>
            </a:endParaRPr>
          </a:p>
          <a:p>
            <a:pPr marL="342900" indent="-342900">
              <a:buFont typeface="Symbol" panose="05050102010706020507" pitchFamily="18" charset="2"/>
              <a:buChar char=""/>
              <a:defRPr/>
            </a:pPr>
            <a:endParaRPr lang="en-GB" sz="1900" dirty="0">
              <a:latin typeface="Comic Sans MS" panose="030F0702030302020204" pitchFamily="66" charset="0"/>
              <a:ea typeface="Times New Roman" panose="02020603050405020304" pitchFamily="18" charset="0"/>
            </a:endParaRPr>
          </a:p>
          <a:p>
            <a:pPr marL="342900" indent="-342900" eaLnBrk="1" hangingPunct="1">
              <a:lnSpc>
                <a:spcPct val="90000"/>
              </a:lnSpc>
              <a:spcBef>
                <a:spcPct val="0"/>
              </a:spcBef>
              <a:defRPr/>
            </a:pPr>
            <a:r>
              <a:rPr lang="en-GB" altLang="en-US" sz="1900" dirty="0">
                <a:latin typeface="Comic Sans MS"/>
              </a:rPr>
              <a:t>Water and milk are given daily so there is no need for a child to have juice.</a:t>
            </a:r>
            <a:endParaRPr lang="en-GB" altLang="en-US" sz="1900" dirty="0">
              <a:latin typeface="Comic Sans MS" panose="030F0702030302020204" pitchFamily="66" charset="0"/>
            </a:endParaRPr>
          </a:p>
          <a:p>
            <a:pPr marL="342900" indent="-342900">
              <a:lnSpc>
                <a:spcPct val="90000"/>
              </a:lnSpc>
              <a:spcBef>
                <a:spcPct val="0"/>
              </a:spcBef>
              <a:defRPr/>
            </a:pPr>
            <a:r>
              <a:rPr lang="en-GB" altLang="en-US" sz="1900" dirty="0">
                <a:latin typeface="Comic Sans MS"/>
              </a:rPr>
              <a:t>Milk is free unless your child is turning 5 during the first term.</a:t>
            </a:r>
          </a:p>
          <a:p>
            <a:pPr>
              <a:lnSpc>
                <a:spcPct val="90000"/>
              </a:lnSpc>
              <a:spcBef>
                <a:spcPct val="0"/>
              </a:spcBef>
              <a:defRPr/>
            </a:pPr>
            <a:endParaRPr lang="en-GB" altLang="en-US" sz="1900" dirty="0">
              <a:latin typeface="Comic Sans MS" panose="030F0702030302020204" pitchFamily="66" charset="0"/>
            </a:endParaRPr>
          </a:p>
          <a:p>
            <a:pPr eaLnBrk="1" hangingPunct="1">
              <a:lnSpc>
                <a:spcPct val="90000"/>
              </a:lnSpc>
              <a:spcBef>
                <a:spcPct val="0"/>
              </a:spcBef>
              <a:defRPr/>
            </a:pPr>
            <a:r>
              <a:rPr lang="en-GB" altLang="en-US" sz="1900" dirty="0">
                <a:latin typeface="Comic Sans MS" panose="030F0702030302020204" pitchFamily="66" charset="0"/>
              </a:rPr>
              <a:t>    Named water bottles are essential.</a:t>
            </a:r>
          </a:p>
        </p:txBody>
      </p:sp>
    </p:spTree>
    <p:extLst>
      <p:ext uri="{BB962C8B-B14F-4D97-AF65-F5344CB8AC3E}">
        <p14:creationId xmlns:p14="http://schemas.microsoft.com/office/powerpoint/2010/main" val="2740688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975866" y="1747139"/>
            <a:ext cx="63373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None/>
            </a:pPr>
            <a:r>
              <a:rPr lang="en-GB" altLang="en-US" sz="4400" dirty="0">
                <a:latin typeface="Comic Sans MS"/>
              </a:rPr>
              <a:t>    Attendance</a:t>
            </a:r>
            <a:r>
              <a:rPr lang="en-GB" altLang="en-US" sz="2400" dirty="0">
                <a:latin typeface="Comic Sans MS"/>
              </a:rPr>
              <a:t> </a:t>
            </a:r>
            <a:endParaRPr lang="en-GB" altLang="en-US" sz="2400" dirty="0">
              <a:latin typeface="Comic Sans MS" panose="030F0702030302020204" pitchFamily="66" charset="0"/>
            </a:endParaRPr>
          </a:p>
        </p:txBody>
      </p:sp>
      <p:sp>
        <p:nvSpPr>
          <p:cNvPr id="3" name="TextBox 2"/>
          <p:cNvSpPr txBox="1">
            <a:spLocks noChangeArrowheads="1"/>
          </p:cNvSpPr>
          <p:nvPr/>
        </p:nvSpPr>
        <p:spPr bwMode="auto">
          <a:xfrm>
            <a:off x="1668496" y="2515489"/>
            <a:ext cx="8856248"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pPr>
            <a:r>
              <a:rPr lang="en-GB" altLang="en-US" sz="2400" dirty="0">
                <a:latin typeface="Comic Sans MS"/>
              </a:rPr>
              <a:t>Although the statutory school age is 5, getting into good routines is essential to ensure that learning opportunities are not missed.</a:t>
            </a:r>
          </a:p>
          <a:p>
            <a:pPr eaLnBrk="1" hangingPunct="1">
              <a:spcBef>
                <a:spcPct val="0"/>
              </a:spcBef>
            </a:pPr>
            <a:r>
              <a:rPr lang="en-GB" altLang="en-US" sz="2400" dirty="0">
                <a:latin typeface="Comic Sans MS"/>
              </a:rPr>
              <a:t>Absence in Reception class can be unauthorised, but fines cannot be issued.</a:t>
            </a:r>
          </a:p>
          <a:p>
            <a:pPr eaLnBrk="1" hangingPunct="1">
              <a:spcBef>
                <a:spcPct val="0"/>
              </a:spcBef>
            </a:pPr>
            <a:r>
              <a:rPr lang="en-GB" altLang="en-US" sz="2400" dirty="0">
                <a:latin typeface="Comic Sans MS"/>
              </a:rPr>
              <a:t>Please ensure your child is in school on time. School starts at 8:40am</a:t>
            </a:r>
          </a:p>
          <a:p>
            <a:pPr>
              <a:spcBef>
                <a:spcPct val="0"/>
              </a:spcBef>
            </a:pPr>
            <a:r>
              <a:rPr lang="en-GB" altLang="en-US" sz="2400" dirty="0">
                <a:latin typeface="Comic Sans MS"/>
              </a:rPr>
              <a:t>It is important your child is in school every day.</a:t>
            </a:r>
          </a:p>
          <a:p>
            <a:pPr eaLnBrk="1" hangingPunct="1">
              <a:spcBef>
                <a:spcPct val="0"/>
              </a:spcBef>
            </a:pPr>
            <a:r>
              <a:rPr lang="en-GB" altLang="en-US" sz="2400" dirty="0">
                <a:latin typeface="Comic Sans MS" panose="030F0702030302020204" pitchFamily="66" charset="0"/>
              </a:rPr>
              <a:t>If your child has any appointments please try and have it outside of school hours, but if it is unavoidable then please contact the school office to let the school know.  </a:t>
            </a:r>
          </a:p>
          <a:p>
            <a:pPr eaLnBrk="1" hangingPunct="1">
              <a:spcBef>
                <a:spcPct val="0"/>
              </a:spcBef>
            </a:pPr>
            <a:endParaRPr lang="en-GB" altLang="en-US" sz="2400" dirty="0">
              <a:latin typeface="Comic Sans MS" panose="030F0702030302020204" pitchFamily="66" charset="0"/>
            </a:endParaRPr>
          </a:p>
        </p:txBody>
      </p:sp>
    </p:spTree>
    <p:extLst>
      <p:ext uri="{BB962C8B-B14F-4D97-AF65-F5344CB8AC3E}">
        <p14:creationId xmlns:p14="http://schemas.microsoft.com/office/powerpoint/2010/main" val="859618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1176528" y="1723073"/>
            <a:ext cx="7620000" cy="1054100"/>
          </a:xfrm>
        </p:spPr>
        <p:txBody>
          <a:bodyPr/>
          <a:lstStyle/>
          <a:p>
            <a:pPr eaLnBrk="1" hangingPunct="1"/>
            <a:r>
              <a:rPr lang="en-GB" altLang="en-US" dirty="0">
                <a:latin typeface="Comic Sans MS" panose="030F0702030302020204" pitchFamily="66" charset="0"/>
              </a:rPr>
              <a:t>Uniform</a:t>
            </a:r>
          </a:p>
        </p:txBody>
      </p:sp>
      <p:sp>
        <p:nvSpPr>
          <p:cNvPr id="3" name="Rectangle 3"/>
          <p:cNvSpPr txBox="1">
            <a:spLocks noChangeArrowheads="1"/>
          </p:cNvSpPr>
          <p:nvPr/>
        </p:nvSpPr>
        <p:spPr>
          <a:xfrm>
            <a:off x="2191512" y="2851808"/>
            <a:ext cx="7620000" cy="3896463"/>
          </a:xfrm>
          <a:prstGeom prst="rect">
            <a:avLst/>
          </a:prstGeom>
        </p:spPr>
        <p:txBody>
          <a:bodyPr vert="horz" lIns="91440" tIns="45720" rIns="91440" bIns="45720" rtlCol="0" anchor="t">
            <a:normAutofit fontScale="92500" lnSpcReduction="10000"/>
          </a:bodyPr>
          <a:lstStyle>
            <a:lvl1pPr marL="0" indent="0" algn="l" defTabSz="1007943" rtl="0" eaLnBrk="1" latinLnBrk="0" hangingPunct="1">
              <a:lnSpc>
                <a:spcPct val="90000"/>
              </a:lnSpc>
              <a:spcBef>
                <a:spcPts val="1102"/>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defRPr/>
            </a:pPr>
            <a:r>
              <a:rPr lang="en-GB" altLang="en-US" sz="2800" dirty="0">
                <a:latin typeface="Comic Sans MS" panose="030F0702030302020204" pitchFamily="66" charset="0"/>
              </a:rPr>
              <a:t>Uniform can be ordered through our website.</a:t>
            </a:r>
          </a:p>
          <a:p>
            <a:pPr>
              <a:defRPr/>
            </a:pPr>
            <a:r>
              <a:rPr lang="en-GB" altLang="en-US" sz="2800" dirty="0">
                <a:latin typeface="Comic Sans MS" panose="030F0702030302020204" pitchFamily="66" charset="0"/>
              </a:rPr>
              <a:t>White t-shirt, grey trousers/shorts/skirt and blue school jumper/cardigan.</a:t>
            </a:r>
          </a:p>
          <a:p>
            <a:pPr>
              <a:defRPr/>
            </a:pPr>
            <a:r>
              <a:rPr lang="en-GB" altLang="en-US" sz="2800" dirty="0">
                <a:latin typeface="Comic Sans MS" panose="030F0702030302020204" pitchFamily="66" charset="0"/>
              </a:rPr>
              <a:t>Blue gingham dresses for the summer </a:t>
            </a:r>
          </a:p>
          <a:p>
            <a:pPr>
              <a:defRPr/>
            </a:pPr>
            <a:r>
              <a:rPr lang="en-GB" altLang="en-US" sz="2800" dirty="0">
                <a:latin typeface="Comic Sans MS"/>
                <a:cs typeface="Arial"/>
              </a:rPr>
              <a:t>Sensible black shoes not boots</a:t>
            </a:r>
            <a:endParaRPr lang="en-GB" altLang="en-US" sz="2800" dirty="0">
              <a:latin typeface="Comic Sans MS" panose="030F0702030302020204" pitchFamily="66" charset="0"/>
            </a:endParaRPr>
          </a:p>
          <a:p>
            <a:pPr>
              <a:defRPr/>
            </a:pPr>
            <a:endParaRPr lang="en-GB" altLang="en-US" sz="2800" dirty="0">
              <a:latin typeface="Comic Sans MS" panose="030F0702030302020204" pitchFamily="66" charset="0"/>
            </a:endParaRPr>
          </a:p>
          <a:p>
            <a:pPr>
              <a:defRPr/>
            </a:pPr>
            <a:r>
              <a:rPr lang="en-GB" altLang="en-US" sz="2800" b="1" u="sng" dirty="0">
                <a:latin typeface="Comic Sans MS"/>
                <a:cs typeface="Arial"/>
              </a:rPr>
              <a:t>PE kit to be worn for 1 day a week</a:t>
            </a:r>
          </a:p>
          <a:p>
            <a:pPr>
              <a:defRPr/>
            </a:pPr>
            <a:r>
              <a:rPr lang="en-GB" altLang="en-US" sz="2800" dirty="0">
                <a:latin typeface="Comic Sans MS"/>
                <a:cs typeface="Arial"/>
              </a:rPr>
              <a:t>Black shorts/tracksuit bottoms, white t-shirt trainers.</a:t>
            </a:r>
          </a:p>
          <a:p>
            <a:pPr>
              <a:buFontTx/>
              <a:buNone/>
              <a:defRPr/>
            </a:pPr>
            <a:endParaRPr lang="en-GB" altLang="en-US" sz="2800" dirty="0">
              <a:latin typeface="Comic Sans MS" panose="030F0702030302020204" pitchFamily="66" charset="0"/>
            </a:endParaRPr>
          </a:p>
        </p:txBody>
      </p:sp>
    </p:spTree>
    <p:extLst>
      <p:ext uri="{BB962C8B-B14F-4D97-AF65-F5344CB8AC3E}">
        <p14:creationId xmlns:p14="http://schemas.microsoft.com/office/powerpoint/2010/main" val="8869752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545F3A6-E760-CD8D-5A37-B499DB54EA14}"/>
              </a:ext>
            </a:extLst>
          </p:cNvPr>
          <p:cNvSpPr>
            <a:spLocks noGrp="1"/>
          </p:cNvSpPr>
          <p:nvPr>
            <p:ph type="title"/>
          </p:nvPr>
        </p:nvSpPr>
        <p:spPr>
          <a:xfrm>
            <a:off x="956417" y="1123038"/>
            <a:ext cx="2602516" cy="3005779"/>
          </a:xfrm>
        </p:spPr>
        <p:txBody>
          <a:bodyPr vert="horz" lIns="91440" tIns="45720" rIns="91440" bIns="45720" rtlCol="0" anchor="t">
            <a:normAutofit/>
          </a:bodyPr>
          <a:lstStyle/>
          <a:p>
            <a:pPr algn="l" defTabSz="914400"/>
            <a:br>
              <a:rPr lang="en-US" sz="2200" dirty="0">
                <a:solidFill>
                  <a:schemeClr val="tx1"/>
                </a:solidFill>
                <a:latin typeface="+mj-lt"/>
                <a:ea typeface="Calibri Light"/>
                <a:cs typeface="Calibri Light"/>
              </a:rPr>
            </a:br>
            <a:br>
              <a:rPr lang="en-US" sz="2200" dirty="0">
                <a:latin typeface="+mj-lt"/>
                <a:ea typeface="Calibri Light"/>
                <a:cs typeface="Calibri Light"/>
              </a:rPr>
            </a:br>
            <a:br>
              <a:rPr lang="en-US" sz="2200" dirty="0">
                <a:latin typeface="+mj-lt"/>
                <a:ea typeface="Calibri Light"/>
                <a:cs typeface="Calibri Light"/>
              </a:rPr>
            </a:br>
            <a:br>
              <a:rPr lang="en-US" sz="2200" dirty="0">
                <a:latin typeface="+mj-lt"/>
                <a:ea typeface="Calibri Light"/>
                <a:cs typeface="Calibri Light"/>
              </a:rPr>
            </a:br>
            <a:r>
              <a:rPr lang="en-GB" sz="3500" dirty="0">
                <a:latin typeface="Comic Sans MS"/>
                <a:ea typeface="Calibri Light"/>
                <a:cs typeface="Calibri Light"/>
              </a:rPr>
              <a:t>Uniform</a:t>
            </a:r>
            <a:endParaRPr lang="en-US" sz="3500" dirty="0">
              <a:latin typeface="Comic Sans MS"/>
              <a:ea typeface="Calibri Light"/>
              <a:cs typeface="Calibri Light"/>
            </a:endParaRPr>
          </a:p>
          <a:p>
            <a:pPr algn="l" defTabSz="914400"/>
            <a:r>
              <a:rPr lang="en-US" sz="3500" dirty="0">
                <a:latin typeface="Comic Sans MS"/>
                <a:ea typeface="Calibri Light"/>
                <a:cs typeface="Calibri Light"/>
              </a:rPr>
              <a:t>Examples </a:t>
            </a:r>
            <a:endParaRPr lang="en-US" sz="3500" kern="1200" dirty="0">
              <a:latin typeface="Comic Sans MS"/>
              <a:ea typeface="Calibri Light"/>
              <a:cs typeface="Calibri Light"/>
            </a:endParaRPr>
          </a:p>
        </p:txBody>
      </p:sp>
      <p:pic>
        <p:nvPicPr>
          <p:cNvPr id="8" name="Picture 5" descr="A picture containing clothing, person, blue&#10;&#10;Description automatically generated">
            <a:extLst>
              <a:ext uri="{FF2B5EF4-FFF2-40B4-BE49-F238E27FC236}">
                <a16:creationId xmlns:a16="http://schemas.microsoft.com/office/drawing/2014/main" id="{BCEDCE0E-AECB-306C-44B2-F783F01D15D6}"/>
              </a:ext>
            </a:extLst>
          </p:cNvPr>
          <p:cNvPicPr>
            <a:picLocks noChangeAspect="1"/>
          </p:cNvPicPr>
          <p:nvPr/>
        </p:nvPicPr>
        <p:blipFill>
          <a:blip r:embed="rId2"/>
          <a:stretch>
            <a:fillRect/>
          </a:stretch>
        </p:blipFill>
        <p:spPr>
          <a:xfrm>
            <a:off x="6382921" y="1821328"/>
            <a:ext cx="1313933" cy="1745418"/>
          </a:xfrm>
          <a:prstGeom prst="rect">
            <a:avLst/>
          </a:prstGeom>
        </p:spPr>
      </p:pic>
      <p:pic>
        <p:nvPicPr>
          <p:cNvPr id="10" name="Picture 6" descr="A picture containing person, clothes&#10;&#10;Description automatically generated">
            <a:extLst>
              <a:ext uri="{FF2B5EF4-FFF2-40B4-BE49-F238E27FC236}">
                <a16:creationId xmlns:a16="http://schemas.microsoft.com/office/drawing/2014/main" id="{600647F9-14C7-2DC6-E7B0-447C246447D9}"/>
              </a:ext>
            </a:extLst>
          </p:cNvPr>
          <p:cNvPicPr>
            <a:picLocks noChangeAspect="1"/>
          </p:cNvPicPr>
          <p:nvPr/>
        </p:nvPicPr>
        <p:blipFill>
          <a:blip r:embed="rId3"/>
          <a:stretch>
            <a:fillRect/>
          </a:stretch>
        </p:blipFill>
        <p:spPr>
          <a:xfrm>
            <a:off x="4529680" y="4107334"/>
            <a:ext cx="1313933" cy="1751687"/>
          </a:xfrm>
          <a:prstGeom prst="rect">
            <a:avLst/>
          </a:prstGeom>
        </p:spPr>
      </p:pic>
      <p:pic>
        <p:nvPicPr>
          <p:cNvPr id="12" name="Picture 7" descr="A picture containing person&#10;&#10;Description automatically generated">
            <a:extLst>
              <a:ext uri="{FF2B5EF4-FFF2-40B4-BE49-F238E27FC236}">
                <a16:creationId xmlns:a16="http://schemas.microsoft.com/office/drawing/2014/main" id="{DC86D80B-0F6E-9EA7-687D-94217319B988}"/>
              </a:ext>
            </a:extLst>
          </p:cNvPr>
          <p:cNvPicPr>
            <a:picLocks noChangeAspect="1"/>
          </p:cNvPicPr>
          <p:nvPr/>
        </p:nvPicPr>
        <p:blipFill>
          <a:blip r:embed="rId4"/>
          <a:stretch>
            <a:fillRect/>
          </a:stretch>
        </p:blipFill>
        <p:spPr>
          <a:xfrm>
            <a:off x="6186705" y="3830212"/>
            <a:ext cx="1313933" cy="1751687"/>
          </a:xfrm>
          <a:prstGeom prst="rect">
            <a:avLst/>
          </a:prstGeom>
        </p:spPr>
      </p:pic>
      <p:pic>
        <p:nvPicPr>
          <p:cNvPr id="14" name="Picture 8" descr="A picture containing clothes&#10;&#10;Description automatically generated">
            <a:extLst>
              <a:ext uri="{FF2B5EF4-FFF2-40B4-BE49-F238E27FC236}">
                <a16:creationId xmlns:a16="http://schemas.microsoft.com/office/drawing/2014/main" id="{5829CE72-0F56-32BC-A407-6E55A519A377}"/>
              </a:ext>
            </a:extLst>
          </p:cNvPr>
          <p:cNvPicPr>
            <a:picLocks noChangeAspect="1"/>
          </p:cNvPicPr>
          <p:nvPr/>
        </p:nvPicPr>
        <p:blipFill>
          <a:blip r:embed="rId5"/>
          <a:stretch>
            <a:fillRect/>
          </a:stretch>
        </p:blipFill>
        <p:spPr>
          <a:xfrm>
            <a:off x="4052669" y="1814696"/>
            <a:ext cx="1313933" cy="1751687"/>
          </a:xfrm>
          <a:prstGeom prst="rect">
            <a:avLst/>
          </a:prstGeom>
        </p:spPr>
      </p:pic>
      <p:pic>
        <p:nvPicPr>
          <p:cNvPr id="16" name="Picture 12" descr="A picture containing ground, person, clothes&#10;&#10;Description automatically generated">
            <a:extLst>
              <a:ext uri="{FF2B5EF4-FFF2-40B4-BE49-F238E27FC236}">
                <a16:creationId xmlns:a16="http://schemas.microsoft.com/office/drawing/2014/main" id="{2E1C214B-D8F6-000B-7440-B8AA5B2F28B2}"/>
              </a:ext>
            </a:extLst>
          </p:cNvPr>
          <p:cNvPicPr>
            <a:picLocks noGrp="1" noChangeAspect="1"/>
          </p:cNvPicPr>
          <p:nvPr>
            <p:ph type="pic" sz="quarter" idx="10"/>
          </p:nvPr>
        </p:nvPicPr>
        <p:blipFill>
          <a:blip r:embed="rId6"/>
          <a:srcRect t="25455" b="25455"/>
          <a:stretch/>
        </p:blipFill>
        <p:spPr>
          <a:xfrm>
            <a:off x="8136866" y="1571044"/>
            <a:ext cx="1313933" cy="1745418"/>
          </a:xfrm>
        </p:spPr>
      </p:pic>
      <p:pic>
        <p:nvPicPr>
          <p:cNvPr id="18" name="Picture 13" descr="A picture containing text, accessory&#10;&#10;Description automatically generated">
            <a:extLst>
              <a:ext uri="{FF2B5EF4-FFF2-40B4-BE49-F238E27FC236}">
                <a16:creationId xmlns:a16="http://schemas.microsoft.com/office/drawing/2014/main" id="{77875491-50F2-3B74-84BE-07AF15C903DA}"/>
              </a:ext>
            </a:extLst>
          </p:cNvPr>
          <p:cNvPicPr>
            <a:picLocks noChangeAspect="1"/>
          </p:cNvPicPr>
          <p:nvPr/>
        </p:nvPicPr>
        <p:blipFill>
          <a:blip r:embed="rId7"/>
          <a:stretch>
            <a:fillRect/>
          </a:stretch>
        </p:blipFill>
        <p:spPr>
          <a:xfrm rot="5400000">
            <a:off x="2633137" y="4987613"/>
            <a:ext cx="1576720" cy="1182389"/>
          </a:xfrm>
          <a:prstGeom prst="rect">
            <a:avLst/>
          </a:prstGeom>
        </p:spPr>
      </p:pic>
      <p:pic>
        <p:nvPicPr>
          <p:cNvPr id="20" name="Picture 14" descr="A picture containing person, wearing, shoes, dressed&#10;&#10;Description automatically generated">
            <a:extLst>
              <a:ext uri="{FF2B5EF4-FFF2-40B4-BE49-F238E27FC236}">
                <a16:creationId xmlns:a16="http://schemas.microsoft.com/office/drawing/2014/main" id="{61C35715-59E2-0755-57C5-CEA4BABC13D1}"/>
              </a:ext>
            </a:extLst>
          </p:cNvPr>
          <p:cNvPicPr>
            <a:picLocks noChangeAspect="1"/>
          </p:cNvPicPr>
          <p:nvPr/>
        </p:nvPicPr>
        <p:blipFill>
          <a:blip r:embed="rId8"/>
          <a:stretch>
            <a:fillRect/>
          </a:stretch>
        </p:blipFill>
        <p:spPr>
          <a:xfrm rot="5400000">
            <a:off x="8349675" y="3395244"/>
            <a:ext cx="1313933" cy="1751687"/>
          </a:xfrm>
          <a:prstGeom prst="rect">
            <a:avLst/>
          </a:prstGeom>
        </p:spPr>
      </p:pic>
      <p:pic>
        <p:nvPicPr>
          <p:cNvPr id="22" name="Picture 16" descr="A picture containing person, child, child, little&#10;&#10;Description automatically generated">
            <a:extLst>
              <a:ext uri="{FF2B5EF4-FFF2-40B4-BE49-F238E27FC236}">
                <a16:creationId xmlns:a16="http://schemas.microsoft.com/office/drawing/2014/main" id="{162477D0-ABA7-B989-610F-F53479C1750D}"/>
              </a:ext>
            </a:extLst>
          </p:cNvPr>
          <p:cNvPicPr>
            <a:picLocks noChangeAspect="1"/>
          </p:cNvPicPr>
          <p:nvPr/>
        </p:nvPicPr>
        <p:blipFill>
          <a:blip r:embed="rId9"/>
          <a:stretch>
            <a:fillRect/>
          </a:stretch>
        </p:blipFill>
        <p:spPr>
          <a:xfrm rot="10800000">
            <a:off x="7694042" y="5196273"/>
            <a:ext cx="1751280" cy="1171481"/>
          </a:xfrm>
          <a:prstGeom prst="rect">
            <a:avLst/>
          </a:prstGeom>
        </p:spPr>
      </p:pic>
    </p:spTree>
    <p:extLst>
      <p:ext uri="{BB962C8B-B14F-4D97-AF65-F5344CB8AC3E}">
        <p14:creationId xmlns:p14="http://schemas.microsoft.com/office/powerpoint/2010/main" val="12518838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1942525" y="2476706"/>
            <a:ext cx="8469885" cy="4217845"/>
          </a:xfrm>
          <a:prstGeom prst="rect">
            <a:avLst/>
          </a:prstGeom>
        </p:spPr>
        <p:txBody>
          <a:bodyPr vert="horz" lIns="91440" tIns="45720" rIns="91440" bIns="45720" rtlCol="0" anchor="t">
            <a:normAutofit/>
          </a:bodyPr>
          <a:lstStyle>
            <a:lvl1pPr marL="0" indent="0" algn="l" defTabSz="1007943" rtl="0" eaLnBrk="1" latinLnBrk="0" hangingPunct="1">
              <a:lnSpc>
                <a:spcPct val="90000"/>
              </a:lnSpc>
              <a:spcBef>
                <a:spcPts val="1102"/>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defRPr/>
            </a:pPr>
            <a:r>
              <a:rPr lang="en-GB" altLang="en-US" sz="2400" b="1" u="sng" dirty="0">
                <a:latin typeface="Comic Sans MS"/>
                <a:cs typeface="Arial"/>
              </a:rPr>
              <a:t>Parent Teacher Association</a:t>
            </a:r>
            <a:r>
              <a:rPr lang="en-GB" altLang="en-US" sz="2400" dirty="0">
                <a:latin typeface="Comic Sans MS"/>
                <a:cs typeface="Arial"/>
              </a:rPr>
              <a:t> (Friends of St John's)</a:t>
            </a:r>
            <a:endParaRPr lang="en-GB" altLang="en-US" sz="2400">
              <a:latin typeface="Comic Sans MS" panose="030F0702030302020204" pitchFamily="66" charset="0"/>
            </a:endParaRPr>
          </a:p>
          <a:p>
            <a:pPr>
              <a:defRPr/>
            </a:pPr>
            <a:r>
              <a:rPr lang="en-GB" altLang="en-US" sz="2400" dirty="0">
                <a:latin typeface="Comic Sans MS"/>
                <a:cs typeface="Arial"/>
              </a:rPr>
              <a:t>friends@digswell.herts.sch.uk</a:t>
            </a:r>
            <a:endParaRPr lang="en-GB" altLang="en-US" sz="2400">
              <a:latin typeface="Comic Sans MS" panose="030F0702030302020204" pitchFamily="66" charset="0"/>
            </a:endParaRPr>
          </a:p>
          <a:p>
            <a:pPr>
              <a:defRPr/>
            </a:pPr>
            <a:endParaRPr lang="en-GB" altLang="en-US" sz="2400" b="1" u="sng" dirty="0">
              <a:latin typeface="Comic Sans MS"/>
              <a:cs typeface="Arial"/>
            </a:endParaRPr>
          </a:p>
          <a:p>
            <a:pPr>
              <a:defRPr/>
            </a:pPr>
            <a:r>
              <a:rPr lang="en-GB" altLang="en-US" sz="2400" b="1" u="sng" dirty="0">
                <a:latin typeface="Comic Sans MS"/>
                <a:cs typeface="Arial"/>
              </a:rPr>
              <a:t>School Lunches- provided by Herts Catering</a:t>
            </a:r>
            <a:endParaRPr lang="en-GB" sz="2400"/>
          </a:p>
          <a:p>
            <a:pPr marL="503555" lvl="1">
              <a:defRPr/>
            </a:pPr>
            <a:r>
              <a:rPr lang="en-GB" altLang="en-US" sz="2400" b="1" u="sng" dirty="0">
                <a:latin typeface="Comic Sans MS"/>
              </a:rPr>
              <a:t>Free School Meals and Pupil premium</a:t>
            </a:r>
          </a:p>
          <a:p>
            <a:pPr marL="457200" lvl="1">
              <a:buFontTx/>
              <a:buNone/>
              <a:defRPr/>
            </a:pPr>
            <a:endParaRPr lang="en-GB" altLang="en-US" sz="2400" b="1" u="sng" dirty="0">
              <a:latin typeface="Comic Sans MS" pitchFamily="66" charset="0"/>
            </a:endParaRPr>
          </a:p>
          <a:p>
            <a:pPr>
              <a:defRPr/>
            </a:pPr>
            <a:r>
              <a:rPr lang="en-GB" altLang="en-US" sz="2400" b="1" u="sng" dirty="0">
                <a:latin typeface="Comic Sans MS"/>
                <a:cs typeface="Arial"/>
              </a:rPr>
              <a:t>School Nurse – visit</a:t>
            </a:r>
            <a:endParaRPr lang="en-GB" altLang="en-US" sz="2400" b="1" u="sng">
              <a:latin typeface="Comic Sans MS" pitchFamily="66" charset="0"/>
            </a:endParaRPr>
          </a:p>
          <a:p>
            <a:pPr>
              <a:defRPr/>
            </a:pPr>
            <a:endParaRPr lang="en-GB" altLang="en-US" sz="2400" b="1" u="sng" dirty="0">
              <a:latin typeface="Comic Sans MS"/>
              <a:cs typeface="Arial"/>
            </a:endParaRPr>
          </a:p>
          <a:p>
            <a:pPr>
              <a:defRPr/>
            </a:pPr>
            <a:r>
              <a:rPr lang="en-GB" altLang="en-US" sz="2400" b="1" u="sng" dirty="0">
                <a:latin typeface="Comic Sans MS"/>
                <a:cs typeface="Arial"/>
              </a:rPr>
              <a:t>Forms to be signed</a:t>
            </a:r>
            <a:endParaRPr lang="en-GB" dirty="0"/>
          </a:p>
          <a:p>
            <a:pPr>
              <a:defRPr/>
            </a:pPr>
            <a:endParaRPr lang="en-GB" altLang="en-US" sz="2800" b="1" u="sng" dirty="0">
              <a:latin typeface="Comic Sans MS" panose="030F0702030302020204" pitchFamily="66" charset="0"/>
            </a:endParaRPr>
          </a:p>
        </p:txBody>
      </p:sp>
      <p:sp>
        <p:nvSpPr>
          <p:cNvPr id="4" name="Rectangle 2"/>
          <p:cNvSpPr>
            <a:spLocks noGrp="1" noChangeArrowheads="1"/>
          </p:cNvSpPr>
          <p:nvPr>
            <p:ph type="title"/>
          </p:nvPr>
        </p:nvSpPr>
        <p:spPr>
          <a:xfrm>
            <a:off x="2047322" y="1873249"/>
            <a:ext cx="7032670" cy="595631"/>
          </a:xfrm>
        </p:spPr>
        <p:txBody>
          <a:bodyPr>
            <a:normAutofit fontScale="90000"/>
          </a:bodyPr>
          <a:lstStyle/>
          <a:p>
            <a:pPr eaLnBrk="1" hangingPunct="1"/>
            <a:r>
              <a:rPr lang="en-GB" altLang="en-US" dirty="0">
                <a:latin typeface="Comic Sans MS" panose="030F0702030302020204" pitchFamily="66" charset="0"/>
              </a:rPr>
              <a:t>Other matters</a:t>
            </a:r>
          </a:p>
        </p:txBody>
      </p:sp>
    </p:spTree>
    <p:extLst>
      <p:ext uri="{BB962C8B-B14F-4D97-AF65-F5344CB8AC3E}">
        <p14:creationId xmlns:p14="http://schemas.microsoft.com/office/powerpoint/2010/main" val="3317451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noChangeArrowheads="1"/>
          </p:cNvSpPr>
          <p:nvPr>
            <p:ph type="title"/>
          </p:nvPr>
        </p:nvSpPr>
        <p:spPr>
          <a:xfrm>
            <a:off x="1231392" y="1761744"/>
            <a:ext cx="7620000" cy="762000"/>
          </a:xfrm>
        </p:spPr>
        <p:txBody>
          <a:bodyPr/>
          <a:lstStyle/>
          <a:p>
            <a:r>
              <a:rPr lang="en-GB" altLang="en-US" dirty="0">
                <a:latin typeface="Comic Sans MS" panose="030F0702030302020204" pitchFamily="66" charset="0"/>
              </a:rPr>
              <a:t>Today’s Meeting</a:t>
            </a:r>
          </a:p>
        </p:txBody>
      </p:sp>
      <p:sp>
        <p:nvSpPr>
          <p:cNvPr id="7" name="Content Placeholder 2"/>
          <p:cNvSpPr>
            <a:spLocks noGrp="1" noChangeArrowheads="1"/>
          </p:cNvSpPr>
          <p:nvPr>
            <p:ph idx="1"/>
          </p:nvPr>
        </p:nvSpPr>
        <p:spPr>
          <a:xfrm>
            <a:off x="228600" y="2804287"/>
            <a:ext cx="10040112" cy="4737100"/>
          </a:xfrm>
        </p:spPr>
        <p:txBody>
          <a:bodyPr vert="horz" lIns="91440" tIns="45720" rIns="91440" bIns="45720" rtlCol="0" anchor="t">
            <a:normAutofit/>
          </a:bodyPr>
          <a:lstStyle/>
          <a:p>
            <a:pPr marL="251460" indent="-251460" eaLnBrk="1" hangingPunct="1"/>
            <a:r>
              <a:rPr lang="en-GB" altLang="en-US" sz="2800" dirty="0">
                <a:latin typeface="Comic Sans MS"/>
                <a:cs typeface="Times New Roman"/>
              </a:rPr>
              <a:t>To help your child make the best possible start to school.</a:t>
            </a:r>
          </a:p>
          <a:p>
            <a:pPr marL="251460" indent="-251460" eaLnBrk="1" hangingPunct="1"/>
            <a:r>
              <a:rPr lang="en-GB" altLang="en-US" sz="2800" dirty="0">
                <a:latin typeface="Comic Sans MS"/>
                <a:cs typeface="Times New Roman"/>
              </a:rPr>
              <a:t>To help you to understand the curriculum that your child will be covering in the reception class.</a:t>
            </a:r>
          </a:p>
          <a:p>
            <a:pPr marL="251460" indent="-251460"/>
            <a:r>
              <a:rPr lang="en-GB" altLang="en-US" sz="2800" dirty="0">
                <a:latin typeface="Comic Sans MS"/>
                <a:cs typeface="Times New Roman"/>
              </a:rPr>
              <a:t>To understand how we teach to cover the requirements of the curriculum.</a:t>
            </a:r>
          </a:p>
          <a:p>
            <a:pPr marL="251460" indent="-251460"/>
            <a:r>
              <a:rPr lang="en-GB" altLang="en-US" sz="2800" dirty="0">
                <a:latin typeface="Comic Sans MS"/>
                <a:cs typeface="Times New Roman"/>
              </a:rPr>
              <a:t>To identify the ways in which you can help your child at home and in school.</a:t>
            </a:r>
          </a:p>
          <a:p>
            <a:pPr marL="251460" indent="-251460"/>
            <a:r>
              <a:rPr lang="en-GB" altLang="en-US" sz="2800" dirty="0">
                <a:latin typeface="Comic Sans MS"/>
                <a:cs typeface="Times New Roman"/>
              </a:rPr>
              <a:t>Housekeeping information</a:t>
            </a:r>
          </a:p>
        </p:txBody>
      </p:sp>
    </p:spTree>
    <p:extLst>
      <p:ext uri="{BB962C8B-B14F-4D97-AF65-F5344CB8AC3E}">
        <p14:creationId xmlns:p14="http://schemas.microsoft.com/office/powerpoint/2010/main" val="15574032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B3518BC-C3A9-CD0F-FDF2-589C05621C6C}"/>
              </a:ext>
            </a:extLst>
          </p:cNvPr>
          <p:cNvSpPr>
            <a:spLocks noGrp="1"/>
          </p:cNvSpPr>
          <p:nvPr>
            <p:ph type="subTitle" idx="1"/>
          </p:nvPr>
        </p:nvSpPr>
        <p:spPr>
          <a:xfrm>
            <a:off x="2678979" y="1556178"/>
            <a:ext cx="7131787" cy="5297281"/>
          </a:xfrm>
        </p:spPr>
        <p:txBody>
          <a:bodyPr vert="horz" lIns="91440" tIns="45720" rIns="91440" bIns="45720" rtlCol="0" anchor="t">
            <a:normAutofit fontScale="85000" lnSpcReduction="20000"/>
          </a:bodyPr>
          <a:lstStyle/>
          <a:p>
            <a:endParaRPr lang="en-US" dirty="0">
              <a:latin typeface="Arial"/>
            </a:endParaRPr>
          </a:p>
          <a:p>
            <a:pPr algn="ctr"/>
            <a:r>
              <a:rPr lang="en-GB" sz="3600" b="1" dirty="0">
                <a:solidFill>
                  <a:srgbClr val="2F5496"/>
                </a:solidFill>
                <a:latin typeface="Arial"/>
                <a:cs typeface="Arial"/>
              </a:rPr>
              <a:t>Friends of St John’s </a:t>
            </a:r>
            <a:endParaRPr lang="en-GB"/>
          </a:p>
          <a:p>
            <a:pPr algn="ctr"/>
            <a:endParaRPr lang="en-GB"/>
          </a:p>
          <a:p>
            <a:pPr algn="ctr"/>
            <a:r>
              <a:rPr lang="en-GB" sz="2800" b="1" dirty="0">
                <a:solidFill>
                  <a:srgbClr val="2F5496"/>
                </a:solidFill>
                <a:latin typeface="Arial"/>
                <a:cs typeface="Arial"/>
              </a:rPr>
              <a:t>Pricelist</a:t>
            </a:r>
            <a:endParaRPr lang="en-GB" dirty="0"/>
          </a:p>
          <a:p>
            <a:pPr algn="ctr"/>
            <a:r>
              <a:rPr lang="en-GB" sz="2800" dirty="0">
                <a:solidFill>
                  <a:srgbClr val="2F5496"/>
                </a:solidFill>
                <a:latin typeface="Arial"/>
                <a:cs typeface="Arial"/>
              </a:rPr>
              <a:t>Branded sweatshirts/cardigans £3</a:t>
            </a:r>
            <a:endParaRPr lang="en-GB" dirty="0"/>
          </a:p>
          <a:p>
            <a:pPr algn="ctr"/>
            <a:r>
              <a:rPr lang="en-GB" sz="2800" dirty="0">
                <a:solidFill>
                  <a:srgbClr val="2F5496"/>
                </a:solidFill>
                <a:latin typeface="Arial"/>
                <a:cs typeface="Arial"/>
              </a:rPr>
              <a:t>Non-branded sweatshirts £2</a:t>
            </a:r>
            <a:endParaRPr lang="en-GB" dirty="0"/>
          </a:p>
          <a:p>
            <a:pPr algn="ctr"/>
            <a:r>
              <a:rPr lang="en-GB" sz="2800" dirty="0">
                <a:solidFill>
                  <a:srgbClr val="2F5496"/>
                </a:solidFill>
                <a:latin typeface="Arial"/>
                <a:cs typeface="Arial"/>
              </a:rPr>
              <a:t>Trousers/Shorts/Skirts £2</a:t>
            </a:r>
            <a:endParaRPr lang="en-GB" dirty="0"/>
          </a:p>
          <a:p>
            <a:pPr algn="ctr"/>
            <a:r>
              <a:rPr lang="en-GB" sz="2800" dirty="0">
                <a:solidFill>
                  <a:srgbClr val="2F5496"/>
                </a:solidFill>
                <a:latin typeface="Arial"/>
                <a:cs typeface="Arial"/>
              </a:rPr>
              <a:t>Pinafore dress £3</a:t>
            </a:r>
            <a:endParaRPr lang="en-GB" dirty="0"/>
          </a:p>
          <a:p>
            <a:pPr algn="ctr"/>
            <a:r>
              <a:rPr lang="en-GB" sz="2800" dirty="0">
                <a:solidFill>
                  <a:srgbClr val="2F5496"/>
                </a:solidFill>
                <a:latin typeface="Arial"/>
                <a:cs typeface="Arial"/>
              </a:rPr>
              <a:t>Summer Dresses £2</a:t>
            </a:r>
            <a:endParaRPr lang="en-GB" dirty="0"/>
          </a:p>
          <a:p>
            <a:pPr algn="ctr"/>
            <a:r>
              <a:rPr lang="en-GB" sz="2800" dirty="0">
                <a:solidFill>
                  <a:srgbClr val="2F5496"/>
                </a:solidFill>
                <a:latin typeface="Arial"/>
                <a:cs typeface="Arial"/>
              </a:rPr>
              <a:t>Polo shirts 50p</a:t>
            </a:r>
            <a:endParaRPr lang="en-GB" dirty="0"/>
          </a:p>
          <a:p>
            <a:pPr algn="ctr"/>
            <a:r>
              <a:rPr lang="en-GB" sz="2800" dirty="0">
                <a:solidFill>
                  <a:srgbClr val="2F5496"/>
                </a:solidFill>
                <a:latin typeface="Arial"/>
                <a:cs typeface="Arial"/>
              </a:rPr>
              <a:t>Coats £3</a:t>
            </a:r>
            <a:endParaRPr lang="en-GB" dirty="0"/>
          </a:p>
          <a:p>
            <a:pPr algn="ctr"/>
            <a:r>
              <a:rPr lang="en-GB" sz="2800" dirty="0">
                <a:solidFill>
                  <a:srgbClr val="2F5496"/>
                </a:solidFill>
                <a:latin typeface="Arial"/>
                <a:cs typeface="Arial"/>
              </a:rPr>
              <a:t>Hats £1</a:t>
            </a:r>
            <a:endParaRPr lang="en-GB" dirty="0"/>
          </a:p>
          <a:p>
            <a:pPr algn="ctr"/>
            <a:r>
              <a:rPr lang="en-GB" sz="2800" dirty="0">
                <a:solidFill>
                  <a:srgbClr val="2F5496"/>
                </a:solidFill>
                <a:latin typeface="Arial"/>
                <a:cs typeface="Arial"/>
              </a:rPr>
              <a:t>Branded Book Bag £2</a:t>
            </a:r>
            <a:endParaRPr lang="en-GB" dirty="0"/>
          </a:p>
          <a:p>
            <a:endParaRPr lang="en-GB"/>
          </a:p>
          <a:p>
            <a:endParaRPr lang="en-GB"/>
          </a:p>
          <a:p>
            <a:endParaRPr lang="en-GB"/>
          </a:p>
        </p:txBody>
      </p:sp>
    </p:spTree>
    <p:extLst>
      <p:ext uri="{BB962C8B-B14F-4D97-AF65-F5344CB8AC3E}">
        <p14:creationId xmlns:p14="http://schemas.microsoft.com/office/powerpoint/2010/main" val="1110051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oster for a fair&#10;&#10;Description automatically generated">
            <a:extLst>
              <a:ext uri="{FF2B5EF4-FFF2-40B4-BE49-F238E27FC236}">
                <a16:creationId xmlns:a16="http://schemas.microsoft.com/office/drawing/2014/main" id="{E62FE551-B669-E446-82BC-398FDBC4B3B2}"/>
              </a:ext>
            </a:extLst>
          </p:cNvPr>
          <p:cNvPicPr>
            <a:picLocks noChangeAspect="1"/>
          </p:cNvPicPr>
          <p:nvPr/>
        </p:nvPicPr>
        <p:blipFill>
          <a:blip r:embed="rId2"/>
          <a:stretch>
            <a:fillRect/>
          </a:stretch>
        </p:blipFill>
        <p:spPr>
          <a:xfrm>
            <a:off x="3555207" y="1608088"/>
            <a:ext cx="5189489" cy="5163708"/>
          </a:xfrm>
          <a:prstGeom prst="rect">
            <a:avLst/>
          </a:prstGeom>
        </p:spPr>
      </p:pic>
    </p:spTree>
    <p:extLst>
      <p:ext uri="{BB962C8B-B14F-4D97-AF65-F5344CB8AC3E}">
        <p14:creationId xmlns:p14="http://schemas.microsoft.com/office/powerpoint/2010/main" val="39875849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1267968" y="1569720"/>
            <a:ext cx="7620000" cy="1143000"/>
          </a:xfrm>
        </p:spPr>
        <p:txBody>
          <a:bodyPr/>
          <a:lstStyle/>
          <a:p>
            <a:r>
              <a:rPr lang="en-GB" altLang="en-US" sz="3200" dirty="0">
                <a:latin typeface="Comic Sans MS" panose="030F0702030302020204" pitchFamily="66" charset="0"/>
              </a:rPr>
              <a:t>What does my child need at school?</a:t>
            </a:r>
          </a:p>
        </p:txBody>
      </p:sp>
      <p:sp>
        <p:nvSpPr>
          <p:cNvPr id="3" name="Content Placeholder 2"/>
          <p:cNvSpPr txBox="1">
            <a:spLocks noChangeArrowheads="1"/>
          </p:cNvSpPr>
          <p:nvPr/>
        </p:nvSpPr>
        <p:spPr>
          <a:xfrm>
            <a:off x="1953768" y="3041904"/>
            <a:ext cx="7620000" cy="4748213"/>
          </a:xfrm>
          <a:prstGeom prst="rect">
            <a:avLst/>
          </a:prstGeom>
        </p:spPr>
        <p:txBody>
          <a:bodyPr vert="horz" lIns="91440" tIns="45720" rIns="91440" bIns="45720" rtlCol="0" anchor="t">
            <a:normAutofit/>
          </a:bodyPr>
          <a:lstStyle>
            <a:lvl1pPr marL="0" indent="0" algn="l" defTabSz="1007943" rtl="0" eaLnBrk="1" latinLnBrk="0" hangingPunct="1">
              <a:lnSpc>
                <a:spcPct val="90000"/>
              </a:lnSpc>
              <a:spcBef>
                <a:spcPts val="1102"/>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defRPr/>
            </a:pPr>
            <a:r>
              <a:rPr lang="en-GB" altLang="en-US" sz="2200" dirty="0">
                <a:latin typeface="Comic Sans MS" panose="030F0702030302020204" pitchFamily="66" charset="0"/>
              </a:rPr>
              <a:t>Named coat</a:t>
            </a:r>
          </a:p>
          <a:p>
            <a:pPr>
              <a:defRPr/>
            </a:pPr>
            <a:r>
              <a:rPr lang="en-GB" altLang="en-US" sz="2200" dirty="0">
                <a:latin typeface="Comic Sans MS"/>
                <a:cs typeface="Arial"/>
              </a:rPr>
              <a:t>Named wellies - please leave these in school during the term</a:t>
            </a:r>
          </a:p>
          <a:p>
            <a:pPr>
              <a:defRPr/>
            </a:pPr>
            <a:r>
              <a:rPr lang="en-GB" altLang="en-US" sz="2200" dirty="0">
                <a:latin typeface="Comic Sans MS"/>
                <a:cs typeface="Arial"/>
              </a:rPr>
              <a:t>Named book bag - please bring everyday so letters, library and reading books can be transported safely</a:t>
            </a:r>
          </a:p>
          <a:p>
            <a:pPr>
              <a:defRPr/>
            </a:pPr>
            <a:r>
              <a:rPr lang="en-GB" altLang="en-US" sz="2200">
                <a:latin typeface="Comic Sans MS"/>
                <a:cs typeface="Arial"/>
              </a:rPr>
              <a:t>Named water bottle- We can refill them at school</a:t>
            </a:r>
          </a:p>
          <a:p>
            <a:pPr>
              <a:defRPr/>
            </a:pPr>
            <a:endParaRPr lang="en-GB" altLang="en-US" sz="2400" dirty="0">
              <a:latin typeface="Comic Sans MS" panose="030F0702030302020204" pitchFamily="66" charset="0"/>
            </a:endParaRPr>
          </a:p>
          <a:p>
            <a:pPr algn="ctr">
              <a:defRPr/>
            </a:pPr>
            <a:r>
              <a:rPr lang="en-GB" altLang="en-US" sz="3000" b="1" dirty="0">
                <a:latin typeface="Comic Sans MS"/>
                <a:cs typeface="Arial"/>
              </a:rPr>
              <a:t>Name </a:t>
            </a:r>
            <a:r>
              <a:rPr lang="en-GB" altLang="en-US" sz="3000" b="1" u="sng" dirty="0">
                <a:latin typeface="Comic Sans MS"/>
                <a:cs typeface="Arial"/>
              </a:rPr>
              <a:t>all</a:t>
            </a:r>
            <a:r>
              <a:rPr lang="en-GB" altLang="en-US" sz="3000" b="1" dirty="0">
                <a:latin typeface="Comic Sans MS"/>
                <a:cs typeface="Arial"/>
              </a:rPr>
              <a:t> uniform/equipment </a:t>
            </a:r>
            <a:endParaRPr lang="en-GB" altLang="en-US" sz="3000" b="1" dirty="0">
              <a:latin typeface="Comic Sans MS" panose="030F0702030302020204" pitchFamily="66" charset="0"/>
            </a:endParaRPr>
          </a:p>
          <a:p>
            <a:pPr>
              <a:defRPr/>
            </a:pPr>
            <a:endParaRPr lang="en-GB" altLang="en-US" dirty="0">
              <a:latin typeface="Comic Sans MS" panose="030F0702030302020204" pitchFamily="66" charset="0"/>
            </a:endParaRPr>
          </a:p>
          <a:p>
            <a:pPr>
              <a:defRPr/>
            </a:pPr>
            <a:endParaRPr lang="en-GB" altLang="en-US" dirty="0">
              <a:latin typeface="Comic Sans MS" panose="030F0702030302020204" pitchFamily="66" charset="0"/>
            </a:endParaRPr>
          </a:p>
        </p:txBody>
      </p:sp>
    </p:spTree>
    <p:extLst>
      <p:ext uri="{BB962C8B-B14F-4D97-AF65-F5344CB8AC3E}">
        <p14:creationId xmlns:p14="http://schemas.microsoft.com/office/powerpoint/2010/main" val="808268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E05C5-4796-B006-D244-4136C7C041F4}"/>
              </a:ext>
            </a:extLst>
          </p:cNvPr>
          <p:cNvSpPr>
            <a:spLocks noGrp="1"/>
          </p:cNvSpPr>
          <p:nvPr>
            <p:ph type="title"/>
          </p:nvPr>
        </p:nvSpPr>
        <p:spPr>
          <a:xfrm>
            <a:off x="735062" y="1733356"/>
            <a:ext cx="9221689" cy="609776"/>
          </a:xfrm>
        </p:spPr>
        <p:txBody>
          <a:bodyPr>
            <a:noAutofit/>
          </a:bodyPr>
          <a:lstStyle/>
          <a:p>
            <a:r>
              <a:rPr lang="en-GB" sz="3000" dirty="0">
                <a:latin typeface="Times New Roman"/>
                <a:cs typeface="Times New Roman"/>
              </a:rPr>
              <a:t>What do teachers mean by being school ready?</a:t>
            </a:r>
            <a:endParaRPr lang="en-US" sz="3000">
              <a:latin typeface="Times New Roman"/>
              <a:cs typeface="Times New Roman"/>
            </a:endParaRPr>
          </a:p>
        </p:txBody>
      </p:sp>
      <p:sp>
        <p:nvSpPr>
          <p:cNvPr id="3" name="Subtitle 2">
            <a:extLst>
              <a:ext uri="{FF2B5EF4-FFF2-40B4-BE49-F238E27FC236}">
                <a16:creationId xmlns:a16="http://schemas.microsoft.com/office/drawing/2014/main" id="{987623B1-C272-C1C4-6901-4DC64604C2B6}"/>
              </a:ext>
            </a:extLst>
          </p:cNvPr>
          <p:cNvSpPr>
            <a:spLocks noGrp="1"/>
          </p:cNvSpPr>
          <p:nvPr>
            <p:ph type="subTitle" idx="1"/>
          </p:nvPr>
        </p:nvSpPr>
        <p:spPr>
          <a:xfrm>
            <a:off x="735013" y="2335964"/>
            <a:ext cx="9482253" cy="4457468"/>
          </a:xfrm>
        </p:spPr>
        <p:txBody>
          <a:bodyPr vert="horz" lIns="91440" tIns="45720" rIns="91440" bIns="45720" rtlCol="0" anchor="t">
            <a:normAutofit/>
          </a:bodyPr>
          <a:lstStyle/>
          <a:p>
            <a:r>
              <a:rPr lang="en-GB" dirty="0">
                <a:latin typeface="Arial"/>
                <a:cs typeface="Arial"/>
              </a:rPr>
              <a:t>Across four years of school readiness research, teachers have been clear and consistent in what they think being developmentally ready for Reception means. </a:t>
            </a:r>
            <a:endParaRPr lang="en-US" dirty="0">
              <a:latin typeface="Arial"/>
              <a:cs typeface="Arial"/>
            </a:endParaRPr>
          </a:p>
          <a:p>
            <a:r>
              <a:rPr lang="en-GB" b="1" dirty="0">
                <a:latin typeface="Arial"/>
                <a:cs typeface="Arial"/>
              </a:rPr>
              <a:t>Independence:</a:t>
            </a:r>
            <a:r>
              <a:rPr lang="en-GB" dirty="0">
                <a:latin typeface="Arial"/>
                <a:cs typeface="Arial"/>
              </a:rPr>
              <a:t> dressing, eating and toileting - Schools expect children to be sufficiently independent, able to use the toilet, dress and feed themselves and to be able to cope with being away from their parents. </a:t>
            </a:r>
            <a:endParaRPr lang="en-US">
              <a:latin typeface="Arial"/>
              <a:cs typeface="Arial"/>
            </a:endParaRPr>
          </a:p>
          <a:p>
            <a:r>
              <a:rPr lang="en-GB" b="1" dirty="0">
                <a:latin typeface="Arial"/>
                <a:cs typeface="Arial"/>
              </a:rPr>
              <a:t>Playing, sharing and turn-taking: </a:t>
            </a:r>
            <a:r>
              <a:rPr lang="en-GB" dirty="0">
                <a:latin typeface="Arial"/>
                <a:cs typeface="Arial"/>
              </a:rPr>
              <a:t>Children are expected to have some social skills, such as playing, taking turns and sharing, which are important for developing friendships and engaging in learning activities. </a:t>
            </a:r>
            <a:endParaRPr lang="en-US">
              <a:latin typeface="Arial"/>
              <a:cs typeface="Arial"/>
            </a:endParaRPr>
          </a:p>
          <a:p>
            <a:r>
              <a:rPr lang="en-GB" b="1" dirty="0">
                <a:latin typeface="Arial"/>
                <a:cs typeface="Arial"/>
              </a:rPr>
              <a:t>Basic verbal skills:</a:t>
            </a:r>
            <a:r>
              <a:rPr lang="en-GB" dirty="0">
                <a:latin typeface="Arial"/>
                <a:cs typeface="Arial"/>
              </a:rPr>
              <a:t> Communicating in short and clear sentences and verbalising needs and have some familiarity with nursery rhymes. </a:t>
            </a:r>
            <a:endParaRPr lang="en-US">
              <a:latin typeface="Arial"/>
              <a:cs typeface="Arial"/>
            </a:endParaRPr>
          </a:p>
          <a:p>
            <a:r>
              <a:rPr lang="en-GB" b="1" dirty="0">
                <a:latin typeface="Arial"/>
                <a:cs typeface="Arial"/>
              </a:rPr>
              <a:t>Following simple instructions:</a:t>
            </a:r>
            <a:r>
              <a:rPr lang="en-GB" dirty="0">
                <a:latin typeface="Arial"/>
                <a:cs typeface="Arial"/>
              </a:rPr>
              <a:t> Children are able to sit and listen, follow and act on simple instructions and can </a:t>
            </a:r>
            <a:r>
              <a:rPr lang="en-GB" sz="1900" dirty="0">
                <a:latin typeface="Arial"/>
                <a:cs typeface="Arial"/>
              </a:rPr>
              <a:t>focus and concentrate for short periods of time.</a:t>
            </a:r>
          </a:p>
          <a:p>
            <a:endParaRPr lang="en-GB" dirty="0">
              <a:latin typeface="Arial"/>
              <a:cs typeface="Arial"/>
            </a:endParaRPr>
          </a:p>
        </p:txBody>
      </p:sp>
    </p:spTree>
    <p:extLst>
      <p:ext uri="{BB962C8B-B14F-4D97-AF65-F5344CB8AC3E}">
        <p14:creationId xmlns:p14="http://schemas.microsoft.com/office/powerpoint/2010/main" val="18475373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1313688" y="1427226"/>
            <a:ext cx="7620000" cy="1143000"/>
          </a:xfrm>
        </p:spPr>
        <p:txBody>
          <a:bodyPr/>
          <a:lstStyle/>
          <a:p>
            <a:r>
              <a:rPr lang="en-GB" altLang="en-US" sz="3200" dirty="0">
                <a:latin typeface="Comic Sans MS" panose="030F0702030302020204" pitchFamily="66" charset="0"/>
              </a:rPr>
              <a:t>What can I do to help my child ?</a:t>
            </a:r>
          </a:p>
        </p:txBody>
      </p:sp>
      <p:sp>
        <p:nvSpPr>
          <p:cNvPr id="3" name="Content Placeholder 2"/>
          <p:cNvSpPr txBox="1">
            <a:spLocks noChangeArrowheads="1"/>
          </p:cNvSpPr>
          <p:nvPr/>
        </p:nvSpPr>
        <p:spPr>
          <a:xfrm>
            <a:off x="1777528" y="2231412"/>
            <a:ext cx="7273536" cy="4748213"/>
          </a:xfrm>
          <a:prstGeom prst="rect">
            <a:avLst/>
          </a:prstGeom>
        </p:spPr>
        <p:txBody>
          <a:bodyPr vert="horz" lIns="91440" tIns="45720" rIns="91440" bIns="45720" rtlCol="0" anchor="t">
            <a:normAutofit/>
          </a:bodyPr>
          <a:lstStyle>
            <a:lvl1pPr marL="0" indent="0" algn="l" defTabSz="1007943" rtl="0" eaLnBrk="1" latinLnBrk="0" hangingPunct="1">
              <a:lnSpc>
                <a:spcPct val="90000"/>
              </a:lnSpc>
              <a:spcBef>
                <a:spcPts val="1102"/>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r>
              <a:rPr lang="en-GB" altLang="en-US" sz="2200" dirty="0">
                <a:latin typeface="Comic Sans MS"/>
                <a:cs typeface="Arial"/>
              </a:rPr>
              <a:t>Put on their coats independently</a:t>
            </a:r>
          </a:p>
          <a:p>
            <a:r>
              <a:rPr lang="en-GB" altLang="en-US" sz="2200" dirty="0">
                <a:latin typeface="Comic Sans MS"/>
                <a:cs typeface="Arial"/>
              </a:rPr>
              <a:t>Go to the toilet independently</a:t>
            </a:r>
          </a:p>
          <a:p>
            <a:r>
              <a:rPr lang="en-GB" altLang="en-US" sz="2200" dirty="0">
                <a:latin typeface="Comic Sans MS"/>
                <a:cs typeface="Arial"/>
              </a:rPr>
              <a:t>Be able to feed themselves </a:t>
            </a:r>
          </a:p>
          <a:p>
            <a:r>
              <a:rPr lang="en-GB" altLang="en-US" sz="2200" dirty="0">
                <a:latin typeface="Comic Sans MS"/>
                <a:cs typeface="Arial"/>
              </a:rPr>
              <a:t>Count to 10 and collect 10 objects independently </a:t>
            </a:r>
            <a:endParaRPr lang="en-GB" altLang="en-US" sz="2200" dirty="0">
              <a:latin typeface="Comic Sans MS" panose="030F0702030302020204" pitchFamily="66" charset="0"/>
            </a:endParaRPr>
          </a:p>
          <a:p>
            <a:r>
              <a:rPr lang="en-GB" altLang="en-US" sz="2200" dirty="0">
                <a:latin typeface="Comic Sans MS"/>
                <a:cs typeface="Arial"/>
              </a:rPr>
              <a:t>Know their colours</a:t>
            </a:r>
          </a:p>
          <a:p>
            <a:r>
              <a:rPr lang="en-GB" altLang="en-US" sz="2200" dirty="0">
                <a:latin typeface="Comic Sans MS"/>
                <a:cs typeface="Arial"/>
              </a:rPr>
              <a:t>Independently get dressed in the morning</a:t>
            </a:r>
          </a:p>
          <a:p>
            <a:r>
              <a:rPr lang="en-GB" altLang="en-US" sz="2200" dirty="0">
                <a:latin typeface="Comic Sans MS"/>
                <a:cs typeface="Arial"/>
              </a:rPr>
              <a:t>Write their name </a:t>
            </a:r>
          </a:p>
          <a:p>
            <a:r>
              <a:rPr lang="en-GB" altLang="en-US" sz="2200" dirty="0">
                <a:latin typeface="Comic Sans MS"/>
                <a:cs typeface="Arial"/>
              </a:rPr>
              <a:t>Be able to communicate their needs</a:t>
            </a:r>
          </a:p>
          <a:p>
            <a:r>
              <a:rPr lang="en-GB" altLang="en-US" sz="2200" dirty="0">
                <a:latin typeface="Comic Sans MS"/>
                <a:cs typeface="Arial"/>
              </a:rPr>
              <a:t>Turn taking when playing games and sharing toys</a:t>
            </a:r>
          </a:p>
          <a:p>
            <a:r>
              <a:rPr lang="en-GB" altLang="en-US" sz="2200" dirty="0">
                <a:latin typeface="Comic Sans MS"/>
                <a:cs typeface="Arial"/>
              </a:rPr>
              <a:t>Listen to stories and poems together </a:t>
            </a:r>
            <a:endParaRPr lang="en-GB" altLang="en-US" sz="2200" dirty="0">
              <a:latin typeface="Comic Sans MS" panose="030F0702030302020204" pitchFamily="66" charset="0"/>
            </a:endParaRPr>
          </a:p>
          <a:p>
            <a:endParaRPr lang="en-GB" altLang="en-US" sz="2800" dirty="0">
              <a:latin typeface="Comic Sans MS" panose="030F0702030302020204" pitchFamily="66" charset="0"/>
            </a:endParaRPr>
          </a:p>
          <a:p>
            <a:endParaRPr lang="en-GB" altLang="en-US" dirty="0">
              <a:latin typeface="Comic Sans MS" panose="030F0702030302020204" pitchFamily="66" charset="0"/>
            </a:endParaRPr>
          </a:p>
          <a:p>
            <a:endParaRPr lang="en-GB" altLang="en-US" dirty="0">
              <a:latin typeface="Comic Sans MS" panose="030F0702030302020204" pitchFamily="66" charset="0"/>
            </a:endParaRPr>
          </a:p>
        </p:txBody>
      </p:sp>
    </p:spTree>
    <p:extLst>
      <p:ext uri="{BB962C8B-B14F-4D97-AF65-F5344CB8AC3E}">
        <p14:creationId xmlns:p14="http://schemas.microsoft.com/office/powerpoint/2010/main" val="462368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1469136" y="2032254"/>
            <a:ext cx="7620000" cy="785813"/>
          </a:xfrm>
        </p:spPr>
        <p:txBody>
          <a:bodyPr/>
          <a:lstStyle/>
          <a:p>
            <a:pPr eaLnBrk="1" hangingPunct="1"/>
            <a:r>
              <a:rPr lang="en-GB" altLang="en-US" dirty="0">
                <a:latin typeface="Comic Sans MS" panose="030F0702030302020204" pitchFamily="66" charset="0"/>
              </a:rPr>
              <a:t>And Finally…</a:t>
            </a:r>
          </a:p>
        </p:txBody>
      </p:sp>
      <p:sp>
        <p:nvSpPr>
          <p:cNvPr id="3" name="Rectangle 3"/>
          <p:cNvSpPr txBox="1">
            <a:spLocks noChangeArrowheads="1"/>
          </p:cNvSpPr>
          <p:nvPr/>
        </p:nvSpPr>
        <p:spPr>
          <a:xfrm>
            <a:off x="1483972" y="3093488"/>
            <a:ext cx="7895685" cy="2572320"/>
          </a:xfrm>
          <a:prstGeom prst="rect">
            <a:avLst/>
          </a:prstGeom>
        </p:spPr>
        <p:txBody>
          <a:bodyPr vert="horz" lIns="91440" tIns="45720" rIns="91440" bIns="45720" rtlCol="0" anchor="t">
            <a:normAutofit lnSpcReduction="10000"/>
          </a:bodyPr>
          <a:lstStyle>
            <a:lvl1pPr marL="0" indent="0" algn="l" defTabSz="1007943" rtl="0" eaLnBrk="1" latinLnBrk="0" hangingPunct="1">
              <a:lnSpc>
                <a:spcPct val="90000"/>
              </a:lnSpc>
              <a:spcBef>
                <a:spcPts val="1102"/>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defRPr/>
            </a:pPr>
            <a:r>
              <a:rPr lang="en-GB" altLang="en-US" sz="2800" dirty="0">
                <a:latin typeface="Comic Sans MS"/>
                <a:cs typeface="Arial"/>
              </a:rPr>
              <a:t>If you have any worries or concerns, then please speak to myself or Mrs Wilkins, email admin or write it on a piece of paper, along </a:t>
            </a:r>
            <a:r>
              <a:rPr lang="en-GB" altLang="en-US" sz="2800">
                <a:latin typeface="Comic Sans MS"/>
                <a:cs typeface="Arial"/>
              </a:rPr>
              <a:t>with your email </a:t>
            </a:r>
            <a:r>
              <a:rPr lang="en-GB" altLang="en-US" sz="2800" dirty="0">
                <a:latin typeface="Comic Sans MS"/>
                <a:cs typeface="Arial"/>
              </a:rPr>
              <a:t>and pop it in the box. </a:t>
            </a:r>
            <a:r>
              <a:rPr lang="en-GB" altLang="en-US" sz="2400" dirty="0">
                <a:latin typeface="Comic Sans MS"/>
                <a:cs typeface="Arial"/>
                <a:sym typeface="Wingdings" panose="05000000000000000000" pitchFamily="2" charset="2"/>
              </a:rPr>
              <a:t></a:t>
            </a:r>
          </a:p>
          <a:p>
            <a:pPr>
              <a:defRPr/>
            </a:pPr>
            <a:endParaRPr lang="en-GB" altLang="en-US" sz="2400" dirty="0">
              <a:latin typeface="Comic Sans MS" panose="030F0702030302020204" pitchFamily="66" charset="0"/>
              <a:sym typeface="Wingdings" panose="05000000000000000000" pitchFamily="2" charset="2"/>
            </a:endParaRPr>
          </a:p>
          <a:p>
            <a:pPr>
              <a:defRPr/>
            </a:pPr>
            <a:r>
              <a:rPr lang="en-GB" altLang="en-US" sz="3500" b="1" dirty="0">
                <a:latin typeface="Comic Sans MS"/>
                <a:cs typeface="Arial"/>
                <a:sym typeface="Wingdings" panose="05000000000000000000" pitchFamily="2" charset="2"/>
              </a:rPr>
              <a:t>      Thank you for coming </a:t>
            </a:r>
            <a:endParaRPr lang="en-GB" altLang="en-US" sz="3500" b="1" dirty="0">
              <a:latin typeface="Comic Sans MS"/>
              <a:cs typeface="Arial"/>
            </a:endParaRPr>
          </a:p>
        </p:txBody>
      </p:sp>
    </p:spTree>
    <p:extLst>
      <p:ext uri="{BB962C8B-B14F-4D97-AF65-F5344CB8AC3E}">
        <p14:creationId xmlns:p14="http://schemas.microsoft.com/office/powerpoint/2010/main" val="4215846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1679448" y="1734312"/>
            <a:ext cx="7620000" cy="1143000"/>
          </a:xfrm>
        </p:spPr>
        <p:txBody>
          <a:bodyPr>
            <a:normAutofit fontScale="90000"/>
          </a:bodyPr>
          <a:lstStyle/>
          <a:p>
            <a:pPr eaLnBrk="1" hangingPunct="1">
              <a:lnSpc>
                <a:spcPct val="90000"/>
              </a:lnSpc>
            </a:pPr>
            <a:r>
              <a:rPr lang="en-US" altLang="en-US" dirty="0">
                <a:latin typeface="Comic Sans MS" panose="030F0702030302020204" pitchFamily="66" charset="0"/>
              </a:rPr>
              <a:t>What is the Early Years Foundation Stage? </a:t>
            </a:r>
            <a:endParaRPr lang="en-GB" altLang="en-US" dirty="0">
              <a:latin typeface="Comic Sans MS" panose="030F0702030302020204" pitchFamily="66" charset="0"/>
            </a:endParaRPr>
          </a:p>
        </p:txBody>
      </p:sp>
      <p:sp>
        <p:nvSpPr>
          <p:cNvPr id="6" name="Rectangle 3"/>
          <p:cNvSpPr txBox="1">
            <a:spLocks noChangeArrowheads="1"/>
          </p:cNvSpPr>
          <p:nvPr/>
        </p:nvSpPr>
        <p:spPr>
          <a:xfrm>
            <a:off x="1679448" y="3486723"/>
            <a:ext cx="7620000" cy="2301430"/>
          </a:xfrm>
          <a:prstGeom prst="rect">
            <a:avLst/>
          </a:prstGeom>
        </p:spPr>
        <p:txBody>
          <a:bodyPr vert="horz" lIns="91440" tIns="45720" rIns="91440" bIns="45720" rtlCol="0">
            <a:normAutofit/>
          </a:bodyPr>
          <a:lstStyle>
            <a:lvl1pPr marL="0" indent="0" algn="l" defTabSz="1007943" rtl="0" eaLnBrk="1" latinLnBrk="0" hangingPunct="1">
              <a:lnSpc>
                <a:spcPct val="90000"/>
              </a:lnSpc>
              <a:spcBef>
                <a:spcPts val="1102"/>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r>
              <a:rPr lang="en-GB" altLang="en-US">
                <a:latin typeface="Comic Sans MS" panose="030F0702030302020204" pitchFamily="66" charset="0"/>
              </a:rPr>
              <a:t>The Early Years Foundation Stage (EYFS) is the stage of education for children from </a:t>
            </a:r>
            <a:r>
              <a:rPr lang="en-GB" altLang="en-US">
                <a:solidFill>
                  <a:schemeClr val="folHlink"/>
                </a:solidFill>
                <a:latin typeface="Comic Sans MS" panose="030F0702030302020204" pitchFamily="66" charset="0"/>
              </a:rPr>
              <a:t>birth</a:t>
            </a:r>
            <a:r>
              <a:rPr lang="en-GB" altLang="en-US">
                <a:latin typeface="Comic Sans MS" panose="030F0702030302020204" pitchFamily="66" charset="0"/>
              </a:rPr>
              <a:t> to the </a:t>
            </a:r>
            <a:r>
              <a:rPr lang="en-GB" altLang="en-US">
                <a:solidFill>
                  <a:schemeClr val="folHlink"/>
                </a:solidFill>
                <a:latin typeface="Comic Sans MS" panose="030F0702030302020204" pitchFamily="66" charset="0"/>
              </a:rPr>
              <a:t>end of the Reception year.</a:t>
            </a:r>
            <a:r>
              <a:rPr lang="en-GB" altLang="en-US">
                <a:latin typeface="Comic Sans MS" panose="030F0702030302020204" pitchFamily="66" charset="0"/>
              </a:rPr>
              <a:t> </a:t>
            </a:r>
          </a:p>
          <a:p>
            <a:pPr>
              <a:buFontTx/>
              <a:buNone/>
            </a:pPr>
            <a:endParaRPr lang="en-GB" altLang="en-US">
              <a:latin typeface="Comic Sans MS" panose="030F0702030302020204" pitchFamily="66" charset="0"/>
            </a:endParaRPr>
          </a:p>
          <a:p>
            <a:r>
              <a:rPr lang="en-US" altLang="en-US">
                <a:latin typeface="Comic Sans MS" panose="030F0702030302020204" pitchFamily="66" charset="0"/>
              </a:rPr>
              <a:t>It is based on the recognition that children learn best through </a:t>
            </a:r>
            <a:r>
              <a:rPr lang="en-US" altLang="en-US">
                <a:solidFill>
                  <a:schemeClr val="folHlink"/>
                </a:solidFill>
                <a:latin typeface="Comic Sans MS" panose="030F0702030302020204" pitchFamily="66" charset="0"/>
              </a:rPr>
              <a:t>play and active learning.</a:t>
            </a:r>
            <a:r>
              <a:rPr lang="en-US" altLang="en-US">
                <a:latin typeface="Comic Sans MS" panose="030F0702030302020204" pitchFamily="66" charset="0"/>
              </a:rPr>
              <a:t> </a:t>
            </a:r>
          </a:p>
          <a:p>
            <a:endParaRPr lang="en-GB" altLang="en-US" sz="2400">
              <a:latin typeface="Tempus Sans ITC" panose="04020404030D07020202" pitchFamily="82" charset="0"/>
            </a:endParaRPr>
          </a:p>
          <a:p>
            <a:endParaRPr lang="en-GB" altLang="en-US" sz="2400">
              <a:latin typeface="Tempus Sans ITC" panose="04020404030D07020202" pitchFamily="82" charset="0"/>
            </a:endParaRPr>
          </a:p>
          <a:p>
            <a:endParaRPr lang="en-GB" altLang="en-US" sz="2400">
              <a:latin typeface="Tempus Sans ITC" panose="04020404030D07020202" pitchFamily="82" charset="0"/>
            </a:endParaRPr>
          </a:p>
          <a:p>
            <a:endParaRPr lang="en-GB" altLang="en-US" sz="2400" dirty="0">
              <a:latin typeface="Tempus Sans ITC" panose="04020404030D07020202" pitchFamily="82" charset="0"/>
            </a:endParaRPr>
          </a:p>
        </p:txBody>
      </p:sp>
    </p:spTree>
    <p:extLst>
      <p:ext uri="{BB962C8B-B14F-4D97-AF65-F5344CB8AC3E}">
        <p14:creationId xmlns:p14="http://schemas.microsoft.com/office/powerpoint/2010/main" val="3891805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1487424" y="1670304"/>
            <a:ext cx="7620000" cy="1143000"/>
          </a:xfrm>
        </p:spPr>
        <p:txBody>
          <a:bodyPr/>
          <a:lstStyle/>
          <a:p>
            <a:r>
              <a:rPr lang="en-GB" altLang="en-US" dirty="0">
                <a:latin typeface="Comic Sans MS" panose="030F0702030302020204" pitchFamily="66" charset="0"/>
              </a:rPr>
              <a:t>EYFS Staff</a:t>
            </a:r>
          </a:p>
        </p:txBody>
      </p:sp>
      <p:sp>
        <p:nvSpPr>
          <p:cNvPr id="3" name="Content Placeholder 2"/>
          <p:cNvSpPr txBox="1">
            <a:spLocks/>
          </p:cNvSpPr>
          <p:nvPr/>
        </p:nvSpPr>
        <p:spPr>
          <a:xfrm>
            <a:off x="961925" y="2856137"/>
            <a:ext cx="9837139" cy="4245703"/>
          </a:xfrm>
          <a:prstGeom prst="rect">
            <a:avLst/>
          </a:prstGeom>
        </p:spPr>
        <p:txBody>
          <a:bodyPr vert="horz" lIns="91440" tIns="45720" rIns="91440" bIns="45720" rtlCol="0" anchor="t">
            <a:normAutofit/>
          </a:bodyPr>
          <a:lstStyle>
            <a:lvl1pPr marL="0" indent="0" algn="l" defTabSz="1007943" rtl="0" eaLnBrk="1" latinLnBrk="0" hangingPunct="1">
              <a:lnSpc>
                <a:spcPct val="90000"/>
              </a:lnSpc>
              <a:spcBef>
                <a:spcPts val="1102"/>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defRPr/>
            </a:pPr>
            <a:r>
              <a:rPr lang="en-GB" altLang="en-US" sz="2200" dirty="0">
                <a:latin typeface="Comic Sans MS"/>
                <a:ea typeface="SimHei"/>
                <a:cs typeface="Arial"/>
              </a:rPr>
              <a:t>Mrs Athill - EYFS/Lower Key Stage Leader - Reception Teacher</a:t>
            </a:r>
            <a:endParaRPr lang="en-GB" sz="2200" dirty="0">
              <a:latin typeface="Comic Sans MS" panose="030F0702030302020204" pitchFamily="66" charset="0"/>
              <a:ea typeface="SimHei" pitchFamily="49" charset="-122"/>
            </a:endParaRPr>
          </a:p>
          <a:p>
            <a:pPr>
              <a:defRPr/>
            </a:pPr>
            <a:r>
              <a:rPr lang="en-GB" altLang="en-US" sz="2200" dirty="0">
                <a:latin typeface="Comic Sans MS"/>
                <a:ea typeface="SimHei"/>
                <a:cs typeface="Arial"/>
              </a:rPr>
              <a:t>Mrs Wilkins - Reception – Early Years Practitioner </a:t>
            </a:r>
            <a:endParaRPr lang="en-GB" altLang="en-US" sz="2200" dirty="0">
              <a:latin typeface="Comic Sans MS" panose="030F0702030302020204" pitchFamily="66" charset="0"/>
              <a:ea typeface="SimHei" pitchFamily="49" charset="-122"/>
            </a:endParaRPr>
          </a:p>
          <a:p>
            <a:pPr>
              <a:defRPr/>
            </a:pPr>
            <a:r>
              <a:rPr lang="en-GB" altLang="en-US" sz="2200" dirty="0">
                <a:latin typeface="Comic Sans MS" panose="030F0702030302020204" pitchFamily="66" charset="0"/>
                <a:ea typeface="SimHei" pitchFamily="49" charset="-122"/>
              </a:rPr>
              <a:t>Mrs Blunden - Nursery Teacher</a:t>
            </a:r>
          </a:p>
          <a:p>
            <a:pPr>
              <a:defRPr/>
            </a:pPr>
            <a:r>
              <a:rPr lang="en-GB" altLang="en-US" sz="2200" dirty="0">
                <a:latin typeface="Comic Sans MS"/>
                <a:ea typeface="SimHei"/>
                <a:cs typeface="Arial"/>
              </a:rPr>
              <a:t>Mrs Robinson - Nursery - Early Years Practitioner </a:t>
            </a:r>
            <a:endParaRPr lang="en-GB" altLang="en-US" sz="2200" dirty="0">
              <a:latin typeface="Comic Sans MS" panose="030F0702030302020204" pitchFamily="66" charset="0"/>
              <a:ea typeface="SimHei" pitchFamily="49" charset="-122"/>
            </a:endParaRPr>
          </a:p>
          <a:p>
            <a:pPr>
              <a:defRPr/>
            </a:pPr>
            <a:endParaRPr lang="en-GB" altLang="en-US" sz="2200" dirty="0">
              <a:latin typeface="Comic Sans MS" panose="030F0702030302020204" pitchFamily="66" charset="0"/>
              <a:ea typeface="SimHei" pitchFamily="49" charset="-122"/>
            </a:endParaRPr>
          </a:p>
          <a:p>
            <a:pPr>
              <a:defRPr/>
            </a:pPr>
            <a:r>
              <a:rPr lang="en-GB" sz="2200" dirty="0">
                <a:latin typeface="Comic Sans MS" panose="030F0702030302020204" pitchFamily="66" charset="0"/>
                <a:ea typeface="Times New Roman" panose="02020603050405020304" pitchFamily="18" charset="0"/>
                <a:cs typeface="Times New Roman" panose="02020603050405020304" pitchFamily="18" charset="0"/>
              </a:rPr>
              <a:t>We have 30 children coming into reception </a:t>
            </a:r>
            <a:endParaRPr lang="en-GB" altLang="en-US" sz="2200" dirty="0">
              <a:latin typeface="Comic Sans MS" panose="030F0702030302020204" pitchFamily="66" charset="0"/>
              <a:ea typeface="SimHei" pitchFamily="49" charset="-122"/>
            </a:endParaRPr>
          </a:p>
          <a:p>
            <a:pPr>
              <a:buFontTx/>
              <a:buNone/>
              <a:defRPr/>
            </a:pPr>
            <a:endParaRPr lang="en-GB" altLang="en-US" dirty="0">
              <a:latin typeface="Comic Sans MS" panose="030F0702030302020204" pitchFamily="66" charset="0"/>
              <a:ea typeface="SimHei" pitchFamily="49" charset="-122"/>
            </a:endParaRPr>
          </a:p>
          <a:p>
            <a:pPr>
              <a:buFontTx/>
              <a:buNone/>
              <a:defRPr/>
            </a:pPr>
            <a:endParaRPr lang="en-GB" altLang="en-US" dirty="0">
              <a:latin typeface="Comic Sans MS" panose="030F0702030302020204" pitchFamily="66" charset="0"/>
              <a:ea typeface="SimHei" pitchFamily="49" charset="-122"/>
            </a:endParaRPr>
          </a:p>
          <a:p>
            <a:pPr>
              <a:defRPr/>
            </a:pPr>
            <a:endParaRPr lang="en-GB" altLang="en-US" dirty="0">
              <a:latin typeface="Comic Sans MS" panose="030F0702030302020204" pitchFamily="66" charset="0"/>
              <a:ea typeface="SimHei" pitchFamily="49" charset="-122"/>
            </a:endParaRPr>
          </a:p>
          <a:p>
            <a:pPr>
              <a:buFontTx/>
              <a:buNone/>
              <a:defRPr/>
            </a:pPr>
            <a:endParaRPr lang="en-GB" altLang="en-US" dirty="0">
              <a:latin typeface="Comic Sans MS" panose="030F0702030302020204" pitchFamily="66" charset="0"/>
              <a:ea typeface="SimHei" pitchFamily="49" charset="-122"/>
            </a:endParaRPr>
          </a:p>
          <a:p>
            <a:pPr>
              <a:defRPr/>
            </a:pPr>
            <a:endParaRPr lang="en-GB" altLang="en-US" dirty="0">
              <a:latin typeface="Comic Sans MS" panose="030F0702030302020204" pitchFamily="66" charset="0"/>
              <a:ea typeface="SimHei" pitchFamily="49" charset="-122"/>
            </a:endParaRPr>
          </a:p>
          <a:p>
            <a:pPr>
              <a:buFontTx/>
              <a:buNone/>
              <a:defRPr/>
            </a:pPr>
            <a:endParaRPr lang="en-GB" altLang="en-US" dirty="0">
              <a:latin typeface="Comic Sans MS" panose="030F0702030302020204" pitchFamily="66" charset="0"/>
              <a:ea typeface="SimHei" pitchFamily="49" charset="-122"/>
            </a:endParaRPr>
          </a:p>
        </p:txBody>
      </p:sp>
    </p:spTree>
    <p:extLst>
      <p:ext uri="{BB962C8B-B14F-4D97-AF65-F5344CB8AC3E}">
        <p14:creationId xmlns:p14="http://schemas.microsoft.com/office/powerpoint/2010/main" val="4212467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1592771" y="1235012"/>
            <a:ext cx="7620000" cy="2000250"/>
          </a:xfrm>
        </p:spPr>
        <p:txBody>
          <a:bodyPr/>
          <a:lstStyle/>
          <a:p>
            <a:pPr eaLnBrk="1" hangingPunct="1"/>
            <a:r>
              <a:rPr lang="en-GB" altLang="en-US" sz="3200" u="sng" dirty="0">
                <a:latin typeface="Comic Sans MS" panose="030F0702030302020204" pitchFamily="66" charset="0"/>
              </a:rPr>
              <a:t>Three prime areas of learning and development</a:t>
            </a:r>
          </a:p>
        </p:txBody>
      </p:sp>
      <p:sp>
        <p:nvSpPr>
          <p:cNvPr id="3" name="Text Box 4"/>
          <p:cNvSpPr txBox="1">
            <a:spLocks noChangeArrowheads="1"/>
          </p:cNvSpPr>
          <p:nvPr/>
        </p:nvSpPr>
        <p:spPr bwMode="auto">
          <a:xfrm>
            <a:off x="1956816" y="2876106"/>
            <a:ext cx="8650223"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pPr>
            <a:r>
              <a:rPr lang="en-GB" altLang="en-US" sz="2400" dirty="0">
                <a:latin typeface="Comic Sans MS" panose="030F0702030302020204" pitchFamily="66" charset="0"/>
              </a:rPr>
              <a:t>Communication and Language</a:t>
            </a:r>
          </a:p>
          <a:p>
            <a:pPr eaLnBrk="1" hangingPunct="1">
              <a:spcBef>
                <a:spcPct val="0"/>
              </a:spcBef>
            </a:pPr>
            <a:r>
              <a:rPr lang="en-GB" altLang="en-US" sz="2400" dirty="0">
                <a:latin typeface="Comic Sans MS" panose="030F0702030302020204" pitchFamily="66" charset="0"/>
              </a:rPr>
              <a:t>Physical Development</a:t>
            </a:r>
          </a:p>
          <a:p>
            <a:pPr eaLnBrk="1" hangingPunct="1">
              <a:spcBef>
                <a:spcPct val="0"/>
              </a:spcBef>
            </a:pPr>
            <a:r>
              <a:rPr lang="en-GB" altLang="en-US" sz="2400" dirty="0">
                <a:latin typeface="Comic Sans MS" panose="030F0702030302020204" pitchFamily="66" charset="0"/>
              </a:rPr>
              <a:t>Personal, Social and Emotional Development</a:t>
            </a:r>
          </a:p>
          <a:p>
            <a:pPr eaLnBrk="1" hangingPunct="1">
              <a:spcBef>
                <a:spcPct val="0"/>
              </a:spcBef>
            </a:pPr>
            <a:endParaRPr lang="en-GB" altLang="en-US" sz="2400" dirty="0">
              <a:latin typeface="Comic Sans MS" panose="030F0702030302020204" pitchFamily="66" charset="0"/>
            </a:endParaRPr>
          </a:p>
          <a:p>
            <a:pPr algn="ctr" eaLnBrk="1" hangingPunct="1">
              <a:spcBef>
                <a:spcPct val="0"/>
              </a:spcBef>
              <a:buFontTx/>
              <a:buNone/>
            </a:pPr>
            <a:r>
              <a:rPr lang="en-GB" altLang="en-US" sz="2400" u="sng" dirty="0">
                <a:latin typeface="Comic Sans MS" panose="030F0702030302020204" pitchFamily="66" charset="0"/>
              </a:rPr>
              <a:t>Four specific areas of learning and development</a:t>
            </a:r>
          </a:p>
          <a:p>
            <a:pPr eaLnBrk="1" hangingPunct="1">
              <a:spcBef>
                <a:spcPct val="0"/>
              </a:spcBef>
            </a:pPr>
            <a:r>
              <a:rPr lang="en-GB" altLang="en-US" sz="2400" dirty="0">
                <a:latin typeface="Comic Sans MS" panose="030F0702030302020204" pitchFamily="66" charset="0"/>
              </a:rPr>
              <a:t>Literacy</a:t>
            </a:r>
          </a:p>
          <a:p>
            <a:pPr eaLnBrk="1" hangingPunct="1">
              <a:spcBef>
                <a:spcPct val="0"/>
              </a:spcBef>
            </a:pPr>
            <a:r>
              <a:rPr lang="en-GB" altLang="en-US" sz="2400" dirty="0">
                <a:latin typeface="Comic Sans MS" panose="030F0702030302020204" pitchFamily="66" charset="0"/>
              </a:rPr>
              <a:t>Mathematics</a:t>
            </a:r>
          </a:p>
          <a:p>
            <a:pPr eaLnBrk="1" hangingPunct="1">
              <a:spcBef>
                <a:spcPct val="0"/>
              </a:spcBef>
            </a:pPr>
            <a:r>
              <a:rPr lang="en-GB" altLang="en-US" sz="2400" dirty="0">
                <a:latin typeface="Comic Sans MS" panose="030F0702030302020204" pitchFamily="66" charset="0"/>
              </a:rPr>
              <a:t>Understanding the World</a:t>
            </a:r>
          </a:p>
          <a:p>
            <a:pPr eaLnBrk="1" hangingPunct="1">
              <a:spcBef>
                <a:spcPct val="0"/>
              </a:spcBef>
            </a:pPr>
            <a:r>
              <a:rPr lang="en-GB" altLang="en-US" sz="2400" dirty="0">
                <a:latin typeface="Comic Sans MS" panose="030F0702030302020204" pitchFamily="66" charset="0"/>
              </a:rPr>
              <a:t>Expressive Arts and Design</a:t>
            </a:r>
          </a:p>
        </p:txBody>
      </p:sp>
    </p:spTree>
    <p:extLst>
      <p:ext uri="{BB962C8B-B14F-4D97-AF65-F5344CB8AC3E}">
        <p14:creationId xmlns:p14="http://schemas.microsoft.com/office/powerpoint/2010/main" val="3859953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1277112" y="1588008"/>
            <a:ext cx="7620000" cy="2255838"/>
          </a:xfrm>
        </p:spPr>
        <p:txBody>
          <a:bodyPr>
            <a:normAutofit/>
          </a:bodyPr>
          <a:lstStyle/>
          <a:p>
            <a:pPr marL="342900" indent="-342900">
              <a:spcBef>
                <a:spcPct val="50000"/>
              </a:spcBef>
            </a:pPr>
            <a:r>
              <a:rPr lang="en-GB" altLang="en-US" sz="3200" dirty="0">
                <a:latin typeface="Comic Sans MS"/>
                <a:cs typeface="Times New Roman"/>
              </a:rPr>
              <a:t>The three characteristics of effective learning- how young children learn- we focus on these when we plan and guide the children’s activities. </a:t>
            </a:r>
            <a:endParaRPr lang="en-GB" altLang="en-US" sz="3200" dirty="0">
              <a:latin typeface="Comic Sans MS" panose="030F0702030302020204" pitchFamily="66" charset="0"/>
            </a:endParaRPr>
          </a:p>
        </p:txBody>
      </p:sp>
      <p:sp>
        <p:nvSpPr>
          <p:cNvPr id="3" name="Rectangle 5"/>
          <p:cNvSpPr>
            <a:spLocks noChangeArrowheads="1"/>
          </p:cNvSpPr>
          <p:nvPr/>
        </p:nvSpPr>
        <p:spPr bwMode="auto">
          <a:xfrm>
            <a:off x="2140268" y="3368358"/>
            <a:ext cx="7850187" cy="4032250"/>
          </a:xfrm>
          <a:prstGeom prst="rect">
            <a:avLst/>
          </a:prstGeom>
          <a:noFill/>
          <a:ln w="9525">
            <a:noFill/>
            <a:miter lim="800000"/>
            <a:headEnd/>
            <a:tailEnd/>
          </a:ln>
        </p:spPr>
        <p:txBody>
          <a:bodyPr>
            <a:spAutoFit/>
          </a:bodyPr>
          <a:lstStyle/>
          <a:p>
            <a:pPr marL="514350" indent="-514350" eaLnBrk="1" hangingPunct="1">
              <a:buFontTx/>
              <a:buAutoNum type="arabicPlain"/>
              <a:defRPr/>
            </a:pPr>
            <a:endParaRPr lang="en-GB" sz="3200" u="sng" dirty="0">
              <a:latin typeface="Comic Sans MS" pitchFamily="66" charset="0"/>
              <a:cs typeface="+mn-cs"/>
            </a:endParaRPr>
          </a:p>
          <a:p>
            <a:pPr marL="514350" indent="-514350" eaLnBrk="1" hangingPunct="1">
              <a:buFontTx/>
              <a:buAutoNum type="arabicPlain"/>
              <a:defRPr/>
            </a:pPr>
            <a:r>
              <a:rPr lang="en-GB" sz="3200" u="sng" dirty="0">
                <a:latin typeface="Comic Sans MS" pitchFamily="66" charset="0"/>
                <a:cs typeface="+mn-cs"/>
              </a:rPr>
              <a:t>Playing and exploring</a:t>
            </a:r>
          </a:p>
          <a:p>
            <a:pPr marL="342900" indent="-342900" eaLnBrk="1" hangingPunct="1">
              <a:buFontTx/>
              <a:buChar char="•"/>
              <a:defRPr/>
            </a:pPr>
            <a:endParaRPr lang="en-GB" sz="3200" dirty="0">
              <a:latin typeface="Comic Sans MS" pitchFamily="66" charset="0"/>
              <a:cs typeface="+mn-cs"/>
            </a:endParaRPr>
          </a:p>
          <a:p>
            <a:pPr marL="514350" indent="-514350" eaLnBrk="1" hangingPunct="1">
              <a:buFontTx/>
              <a:buAutoNum type="arabicPlain" startAt="2"/>
              <a:defRPr/>
            </a:pPr>
            <a:r>
              <a:rPr lang="en-GB" sz="3200" u="sng" dirty="0">
                <a:latin typeface="Comic Sans MS" pitchFamily="66" charset="0"/>
                <a:cs typeface="+mn-cs"/>
              </a:rPr>
              <a:t>Active learning</a:t>
            </a:r>
          </a:p>
          <a:p>
            <a:pPr marL="342900" indent="-342900" eaLnBrk="1" hangingPunct="1">
              <a:buFontTx/>
              <a:buChar char="•"/>
              <a:defRPr/>
            </a:pPr>
            <a:endParaRPr lang="en-GB" sz="3200" dirty="0">
              <a:latin typeface="Comic Sans MS" pitchFamily="66" charset="0"/>
              <a:cs typeface="+mn-cs"/>
            </a:endParaRPr>
          </a:p>
          <a:p>
            <a:pPr marL="342900" indent="-342900" eaLnBrk="1" hangingPunct="1">
              <a:defRPr/>
            </a:pPr>
            <a:r>
              <a:rPr lang="en-GB" sz="3200" dirty="0">
                <a:latin typeface="Comic Sans MS" pitchFamily="66" charset="0"/>
                <a:cs typeface="+mn-cs"/>
              </a:rPr>
              <a:t>3	</a:t>
            </a:r>
            <a:r>
              <a:rPr lang="en-GB" sz="3200" u="sng" dirty="0">
                <a:latin typeface="Comic Sans MS" pitchFamily="66" charset="0"/>
                <a:cs typeface="+mn-cs"/>
              </a:rPr>
              <a:t>Creating and thinking critically</a:t>
            </a:r>
          </a:p>
          <a:p>
            <a:pPr marL="342900" indent="-342900" eaLnBrk="1" hangingPunct="1">
              <a:buFontTx/>
              <a:buAutoNum type="arabicPlain" startAt="3"/>
              <a:defRPr/>
            </a:pPr>
            <a:endParaRPr lang="en-GB" sz="3200" dirty="0">
              <a:latin typeface="Comic Sans MS" pitchFamily="66" charset="0"/>
              <a:cs typeface="+mn-cs"/>
            </a:endParaRPr>
          </a:p>
          <a:p>
            <a:pPr marL="342900" indent="-342900" eaLnBrk="1" hangingPunct="1">
              <a:defRPr/>
            </a:pPr>
            <a:r>
              <a:rPr lang="en-GB" sz="3200" dirty="0">
                <a:latin typeface="Comic Sans MS" pitchFamily="66" charset="0"/>
                <a:cs typeface="+mn-cs"/>
              </a:rPr>
              <a:t>		</a:t>
            </a:r>
          </a:p>
        </p:txBody>
      </p:sp>
    </p:spTree>
    <p:extLst>
      <p:ext uri="{BB962C8B-B14F-4D97-AF65-F5344CB8AC3E}">
        <p14:creationId xmlns:p14="http://schemas.microsoft.com/office/powerpoint/2010/main" val="865381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1725168" y="1548581"/>
            <a:ext cx="7620000" cy="625052"/>
          </a:xfrm>
        </p:spPr>
        <p:txBody>
          <a:bodyPr>
            <a:normAutofit/>
          </a:bodyPr>
          <a:lstStyle/>
          <a:p>
            <a:r>
              <a:rPr lang="en-GB" altLang="en-US" sz="3000" u="sng" dirty="0">
                <a:latin typeface="Comic Sans MS" panose="030F0702030302020204" pitchFamily="66" charset="0"/>
              </a:rPr>
              <a:t>Transition</a:t>
            </a:r>
          </a:p>
        </p:txBody>
      </p:sp>
      <p:sp>
        <p:nvSpPr>
          <p:cNvPr id="3" name="Content Placeholder 2"/>
          <p:cNvSpPr txBox="1">
            <a:spLocks noChangeArrowheads="1"/>
          </p:cNvSpPr>
          <p:nvPr/>
        </p:nvSpPr>
        <p:spPr>
          <a:xfrm>
            <a:off x="1091381" y="2149672"/>
            <a:ext cx="8665267" cy="4559390"/>
          </a:xfrm>
          <a:prstGeom prst="rect">
            <a:avLst/>
          </a:prstGeom>
        </p:spPr>
        <p:txBody>
          <a:bodyPr vert="horz" lIns="91440" tIns="45720" rIns="91440" bIns="45720" rtlCol="0" anchor="t">
            <a:normAutofit fontScale="70000" lnSpcReduction="20000"/>
          </a:bodyPr>
          <a:lstStyle>
            <a:lvl1pPr marL="0" indent="0" algn="l" defTabSz="1007943" rtl="0" eaLnBrk="1" latinLnBrk="0" hangingPunct="1">
              <a:lnSpc>
                <a:spcPct val="90000"/>
              </a:lnSpc>
              <a:spcBef>
                <a:spcPts val="1102"/>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gn="just">
              <a:defRPr/>
            </a:pPr>
            <a:r>
              <a:rPr lang="en-GB" b="1" dirty="0">
                <a:latin typeface="Comic Sans MS"/>
                <a:cs typeface="Arial"/>
              </a:rPr>
              <a:t>Week 1</a:t>
            </a:r>
            <a:r>
              <a:rPr lang="en-GB" dirty="0">
                <a:latin typeface="Calibri"/>
                <a:ea typeface="Calibri"/>
                <a:cs typeface="Calibri"/>
              </a:rPr>
              <a:t> </a:t>
            </a:r>
            <a:endParaRPr lang="en-US"/>
          </a:p>
          <a:p>
            <a:pPr algn="just">
              <a:defRPr/>
            </a:pPr>
            <a:r>
              <a:rPr lang="en-GB" b="1" u="sng" dirty="0">
                <a:latin typeface="Comic Sans MS"/>
                <a:cs typeface="Arial"/>
              </a:rPr>
              <a:t>INSET MONDAY 2</a:t>
            </a:r>
            <a:r>
              <a:rPr lang="en-GB" b="1" u="sng" baseline="30000" dirty="0">
                <a:latin typeface="Comic Sans MS"/>
                <a:cs typeface="Arial"/>
              </a:rPr>
              <a:t>nd</a:t>
            </a:r>
            <a:r>
              <a:rPr lang="en-GB" b="1" u="sng" dirty="0">
                <a:latin typeface="Comic Sans MS"/>
                <a:cs typeface="Arial"/>
              </a:rPr>
              <a:t> TUESDAY 3</a:t>
            </a:r>
            <a:r>
              <a:rPr lang="en-GB" b="1" u="sng" baseline="30000" dirty="0">
                <a:latin typeface="Comic Sans MS"/>
                <a:cs typeface="Arial"/>
              </a:rPr>
              <a:t>rd </a:t>
            </a:r>
            <a:r>
              <a:rPr lang="en-GB" b="1" u="sng" dirty="0">
                <a:latin typeface="Comic Sans MS"/>
                <a:cs typeface="Arial"/>
              </a:rPr>
              <a:t>No children in school </a:t>
            </a:r>
            <a:r>
              <a:rPr lang="en-GB" dirty="0">
                <a:latin typeface="Comic Sans MS"/>
                <a:cs typeface="Arial"/>
              </a:rPr>
              <a:t> </a:t>
            </a:r>
            <a:endParaRPr lang="en-GB"/>
          </a:p>
          <a:p>
            <a:pPr algn="just">
              <a:defRPr/>
            </a:pPr>
            <a:r>
              <a:rPr lang="en-GB" dirty="0">
                <a:latin typeface="Comic Sans MS"/>
                <a:cs typeface="Arial"/>
              </a:rPr>
              <a:t>Wednesday 4</a:t>
            </a:r>
            <a:r>
              <a:rPr lang="en-GB" baseline="30000" dirty="0">
                <a:latin typeface="Comic Sans MS"/>
                <a:cs typeface="Arial"/>
              </a:rPr>
              <a:t>th</a:t>
            </a:r>
            <a:r>
              <a:rPr lang="en-GB" dirty="0">
                <a:latin typeface="Comic Sans MS"/>
                <a:cs typeface="Arial"/>
              </a:rPr>
              <a:t> - Group A 8.40am -10.40am       </a:t>
            </a:r>
          </a:p>
          <a:p>
            <a:pPr algn="just">
              <a:defRPr/>
            </a:pPr>
            <a:r>
              <a:rPr lang="en-GB" dirty="0">
                <a:latin typeface="Comic Sans MS"/>
                <a:cs typeface="Arial"/>
              </a:rPr>
              <a:t>                           Group B 12.30pm - 2.30pm </a:t>
            </a:r>
            <a:endParaRPr lang="en-GB"/>
          </a:p>
          <a:p>
            <a:pPr algn="just">
              <a:defRPr/>
            </a:pPr>
            <a:r>
              <a:rPr lang="en-GB" dirty="0">
                <a:latin typeface="Comic Sans MS"/>
                <a:cs typeface="Arial"/>
              </a:rPr>
              <a:t>Thursday 5</a:t>
            </a:r>
            <a:r>
              <a:rPr lang="en-GB" baseline="30000" dirty="0">
                <a:latin typeface="Comic Sans MS"/>
                <a:cs typeface="Arial"/>
              </a:rPr>
              <a:t>th</a:t>
            </a:r>
            <a:r>
              <a:rPr lang="en-GB" dirty="0">
                <a:latin typeface="Comic Sans MS"/>
                <a:cs typeface="Arial"/>
              </a:rPr>
              <a:t> - Group B 8.40am -10.40am          </a:t>
            </a:r>
          </a:p>
          <a:p>
            <a:pPr algn="just">
              <a:defRPr/>
            </a:pPr>
            <a:r>
              <a:rPr lang="en-GB" dirty="0">
                <a:latin typeface="Comic Sans MS"/>
                <a:cs typeface="Arial"/>
              </a:rPr>
              <a:t>                        Group A 12.30pm - 2.30pm </a:t>
            </a:r>
            <a:endParaRPr lang="en-GB" dirty="0"/>
          </a:p>
          <a:p>
            <a:pPr algn="just">
              <a:defRPr/>
            </a:pPr>
            <a:r>
              <a:rPr lang="en-GB" dirty="0">
                <a:latin typeface="Comic Sans MS"/>
                <a:cs typeface="Arial"/>
              </a:rPr>
              <a:t>Friday 6</a:t>
            </a:r>
            <a:r>
              <a:rPr lang="en-GB" baseline="30000" dirty="0">
                <a:latin typeface="Comic Sans MS"/>
                <a:cs typeface="Arial"/>
              </a:rPr>
              <a:t>th</a:t>
            </a:r>
            <a:r>
              <a:rPr lang="en-GB" dirty="0">
                <a:latin typeface="Comic Sans MS"/>
                <a:cs typeface="Arial"/>
              </a:rPr>
              <a:t> - Group A 8.40am - 12.00pm including lunch  </a:t>
            </a:r>
          </a:p>
          <a:p>
            <a:pPr algn="just">
              <a:defRPr/>
            </a:pPr>
            <a:r>
              <a:rPr lang="en-GB" dirty="0">
                <a:latin typeface="Comic Sans MS"/>
                <a:cs typeface="Arial"/>
              </a:rPr>
              <a:t> </a:t>
            </a:r>
          </a:p>
          <a:p>
            <a:pPr algn="just">
              <a:defRPr/>
            </a:pPr>
            <a:r>
              <a:rPr lang="en-GB" b="1" dirty="0">
                <a:latin typeface="Comic Sans MS"/>
                <a:cs typeface="Arial"/>
              </a:rPr>
              <a:t>Week 2 </a:t>
            </a:r>
            <a:endParaRPr lang="en-GB" dirty="0">
              <a:latin typeface="Calibri"/>
              <a:ea typeface="Calibri"/>
              <a:cs typeface="Calibri"/>
            </a:endParaRPr>
          </a:p>
          <a:p>
            <a:pPr algn="just">
              <a:defRPr/>
            </a:pPr>
            <a:r>
              <a:rPr lang="en-GB" dirty="0">
                <a:latin typeface="Comic Sans MS"/>
                <a:cs typeface="Arial"/>
              </a:rPr>
              <a:t>Monday 9</a:t>
            </a:r>
            <a:r>
              <a:rPr lang="en-GB" baseline="30000" dirty="0">
                <a:latin typeface="Comic Sans MS"/>
                <a:cs typeface="Arial"/>
              </a:rPr>
              <a:t>th</a:t>
            </a:r>
            <a:r>
              <a:rPr lang="en-GB" dirty="0">
                <a:latin typeface="Comic Sans MS"/>
                <a:cs typeface="Arial"/>
              </a:rPr>
              <a:t> Group B 8.40am - 12.00pm including lunch  </a:t>
            </a:r>
          </a:p>
          <a:p>
            <a:pPr algn="just">
              <a:defRPr/>
            </a:pPr>
            <a:r>
              <a:rPr lang="en-GB" dirty="0">
                <a:latin typeface="Comic Sans MS"/>
                <a:cs typeface="Arial"/>
              </a:rPr>
              <a:t>Tuesday 10</a:t>
            </a:r>
            <a:r>
              <a:rPr lang="en-GB" baseline="30000" dirty="0">
                <a:latin typeface="Comic Sans MS"/>
                <a:cs typeface="Arial"/>
              </a:rPr>
              <a:t>th</a:t>
            </a:r>
            <a:r>
              <a:rPr lang="en-GB" dirty="0">
                <a:latin typeface="Comic Sans MS"/>
                <a:cs typeface="Arial"/>
              </a:rPr>
              <a:t> 8.40am - 12.00pm </a:t>
            </a:r>
            <a:r>
              <a:rPr lang="en-GB" u="sng" dirty="0">
                <a:latin typeface="Comic Sans MS"/>
                <a:cs typeface="Arial"/>
              </a:rPr>
              <a:t>ALL IN including lunch</a:t>
            </a:r>
            <a:r>
              <a:rPr lang="en-GB" dirty="0">
                <a:latin typeface="Comic Sans MS"/>
                <a:cs typeface="Arial"/>
              </a:rPr>
              <a:t>  </a:t>
            </a:r>
          </a:p>
          <a:p>
            <a:pPr algn="just">
              <a:defRPr/>
            </a:pPr>
            <a:r>
              <a:rPr lang="en-GB" dirty="0">
                <a:latin typeface="Comic Sans MS"/>
                <a:cs typeface="Arial"/>
              </a:rPr>
              <a:t>Wednesday 11</a:t>
            </a:r>
            <a:r>
              <a:rPr lang="en-GB" baseline="30000" dirty="0">
                <a:latin typeface="Comic Sans MS"/>
                <a:cs typeface="Arial"/>
              </a:rPr>
              <a:t>th</a:t>
            </a:r>
            <a:r>
              <a:rPr lang="en-GB" b="1" u="sng" dirty="0">
                <a:latin typeface="Comic Sans MS"/>
                <a:cs typeface="Arial"/>
              </a:rPr>
              <a:t> IN ALL DAY</a:t>
            </a:r>
            <a:r>
              <a:rPr lang="en-GB" dirty="0">
                <a:latin typeface="Comic Sans MS"/>
                <a:cs typeface="Arial"/>
              </a:rPr>
              <a:t> </a:t>
            </a:r>
          </a:p>
          <a:p>
            <a:pPr algn="just">
              <a:defRPr/>
            </a:pPr>
            <a:endParaRPr lang="en-GB" b="1" dirty="0">
              <a:latin typeface="Comic Sans MS" panose="030F0702030302020204" pitchFamily="66" charset="0"/>
              <a:cs typeface="Arial"/>
            </a:endParaRPr>
          </a:p>
          <a:p>
            <a:pPr algn="just">
              <a:defRPr/>
            </a:pPr>
            <a:endParaRPr lang="en-GB" dirty="0">
              <a:latin typeface="Comic Sans MS" panose="030F0702030302020204" pitchFamily="66" charset="0"/>
            </a:endParaRPr>
          </a:p>
          <a:p>
            <a:pPr marL="457200" lvl="1">
              <a:buFontTx/>
              <a:buNone/>
              <a:defRPr/>
            </a:pPr>
            <a:r>
              <a:rPr lang="en-GB" altLang="en-US" dirty="0">
                <a:latin typeface="Comic Sans MS" panose="030F0702030302020204" pitchFamily="66" charset="0"/>
                <a:hlinkClick r:id="rId2"/>
              </a:rPr>
              <a:t>https://stjohnsdigswell.net/prospectus/</a:t>
            </a:r>
            <a:endParaRPr lang="en-GB" altLang="en-US" dirty="0">
              <a:latin typeface="Comic Sans MS" panose="030F0702030302020204" pitchFamily="66" charset="0"/>
            </a:endParaRPr>
          </a:p>
          <a:p>
            <a:pPr marL="457200" lvl="1">
              <a:buFontTx/>
              <a:buNone/>
              <a:defRPr/>
            </a:pPr>
            <a:r>
              <a:rPr lang="en-GB" altLang="en-US" dirty="0">
                <a:latin typeface="Comic Sans MS" panose="030F0702030302020204" pitchFamily="66" charset="0"/>
                <a:hlinkClick r:id="rId3"/>
              </a:rPr>
              <a:t>https://stjohnsdigswell.net/early-years/</a:t>
            </a:r>
            <a:endParaRPr lang="en-GB" altLang="en-US" dirty="0">
              <a:latin typeface="Comic Sans MS" panose="030F0702030302020204" pitchFamily="66" charset="0"/>
            </a:endParaRPr>
          </a:p>
          <a:p>
            <a:pPr marL="457200" lvl="1">
              <a:buFontTx/>
              <a:buNone/>
              <a:defRPr/>
            </a:pPr>
            <a:endParaRPr lang="en-GB" altLang="en-US" dirty="0">
              <a:latin typeface="Comic Sans MS" panose="030F0702030302020204" pitchFamily="66" charset="0"/>
            </a:endParaRPr>
          </a:p>
        </p:txBody>
      </p:sp>
    </p:spTree>
    <p:extLst>
      <p:ext uri="{BB962C8B-B14F-4D97-AF65-F5344CB8AC3E}">
        <p14:creationId xmlns:p14="http://schemas.microsoft.com/office/powerpoint/2010/main" val="1456626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AE90A-D611-C5CC-52B9-CC1F263103D7}"/>
              </a:ext>
            </a:extLst>
          </p:cNvPr>
          <p:cNvSpPr>
            <a:spLocks noGrp="1"/>
          </p:cNvSpPr>
          <p:nvPr>
            <p:ph type="title"/>
          </p:nvPr>
        </p:nvSpPr>
        <p:spPr/>
        <p:txBody>
          <a:bodyPr>
            <a:normAutofit/>
          </a:bodyPr>
          <a:lstStyle/>
          <a:p>
            <a:r>
              <a:rPr lang="en-US" sz="4000" dirty="0">
                <a:latin typeface="Comic Sans MS"/>
                <a:cs typeface="Times New Roman"/>
              </a:rPr>
              <a:t>Groups for transition week</a:t>
            </a:r>
            <a:endParaRPr lang="en-US" sz="4000" dirty="0">
              <a:latin typeface="Comic Sans MS"/>
            </a:endParaRPr>
          </a:p>
        </p:txBody>
      </p:sp>
      <p:sp>
        <p:nvSpPr>
          <p:cNvPr id="3" name="Subtitle 2">
            <a:extLst>
              <a:ext uri="{FF2B5EF4-FFF2-40B4-BE49-F238E27FC236}">
                <a16:creationId xmlns:a16="http://schemas.microsoft.com/office/drawing/2014/main" id="{B796E7B9-F1CC-8739-2615-C3F7A1DFA610}"/>
              </a:ext>
            </a:extLst>
          </p:cNvPr>
          <p:cNvSpPr>
            <a:spLocks noGrp="1"/>
          </p:cNvSpPr>
          <p:nvPr>
            <p:ph type="subTitle" idx="1"/>
          </p:nvPr>
        </p:nvSpPr>
        <p:spPr>
          <a:xfrm>
            <a:off x="1818718" y="2848557"/>
            <a:ext cx="8520967" cy="3133921"/>
          </a:xfrm>
        </p:spPr>
        <p:txBody>
          <a:bodyPr vert="horz" lIns="91440" tIns="45720" rIns="91440" bIns="45720" rtlCol="0" anchor="t">
            <a:normAutofit/>
          </a:bodyPr>
          <a:lstStyle/>
          <a:p>
            <a:r>
              <a:rPr lang="en-US" b="1" dirty="0">
                <a:latin typeface="Arial"/>
                <a:cs typeface="Arial"/>
              </a:rPr>
              <a:t>Group A  </a:t>
            </a:r>
            <a:endParaRPr lang="en-US" b="1" dirty="0"/>
          </a:p>
          <a:p>
            <a:r>
              <a:rPr lang="en-US" dirty="0">
                <a:latin typeface="Arial"/>
                <a:cs typeface="Arial"/>
              </a:rPr>
              <a:t>Theo  Jake  Dani  Margarita  Alani  Kian  Sienna  Isla</a:t>
            </a:r>
            <a:endParaRPr lang="en-US" dirty="0"/>
          </a:p>
          <a:p>
            <a:r>
              <a:rPr lang="en-US" dirty="0">
                <a:latin typeface="Arial"/>
                <a:cs typeface="Arial"/>
              </a:rPr>
              <a:t>James   Alexander  Gracie   Eloise  William  Anik  Callum  Lylah</a:t>
            </a:r>
            <a:endParaRPr lang="en-US" dirty="0"/>
          </a:p>
          <a:p>
            <a:endParaRPr lang="en-US" dirty="0">
              <a:latin typeface="Arial"/>
              <a:cs typeface="Arial"/>
            </a:endParaRPr>
          </a:p>
          <a:p>
            <a:r>
              <a:rPr lang="en-US" b="1" dirty="0">
                <a:latin typeface="Arial"/>
                <a:cs typeface="Arial"/>
              </a:rPr>
              <a:t>Group B</a:t>
            </a:r>
          </a:p>
          <a:p>
            <a:r>
              <a:rPr lang="en-US" dirty="0" err="1">
                <a:latin typeface="Arial"/>
                <a:cs typeface="Arial"/>
              </a:rPr>
              <a:t>Sheunopa</a:t>
            </a:r>
            <a:r>
              <a:rPr lang="en-US" dirty="0">
                <a:latin typeface="Arial"/>
                <a:cs typeface="Arial"/>
              </a:rPr>
              <a:t>  Elliot  Leonardo  Roy  </a:t>
            </a:r>
            <a:r>
              <a:rPr lang="en-US">
                <a:latin typeface="Arial"/>
                <a:cs typeface="Arial"/>
              </a:rPr>
              <a:t>Zachary Owen George</a:t>
            </a:r>
            <a:endParaRPr lang="en-US" dirty="0"/>
          </a:p>
          <a:p>
            <a:r>
              <a:rPr lang="en-US" dirty="0">
                <a:latin typeface="Arial"/>
                <a:cs typeface="Arial"/>
              </a:rPr>
              <a:t>Zane Theodore R  Charlotte  Jabari  Oscar  Tobias  Fraser</a:t>
            </a:r>
            <a:endParaRPr lang="en-US" dirty="0"/>
          </a:p>
          <a:p>
            <a:endParaRPr lang="en-US" dirty="0"/>
          </a:p>
          <a:p>
            <a:endParaRPr lang="en-US" dirty="0"/>
          </a:p>
        </p:txBody>
      </p:sp>
    </p:spTree>
    <p:extLst>
      <p:ext uri="{BB962C8B-B14F-4D97-AF65-F5344CB8AC3E}">
        <p14:creationId xmlns:p14="http://schemas.microsoft.com/office/powerpoint/2010/main" val="1031057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892808" y="1686497"/>
            <a:ext cx="7715250" cy="5521512"/>
          </a:xfrm>
          <a:prstGeom prst="rect">
            <a:avLst/>
          </a:prstGeom>
          <a:noFill/>
          <a:ln>
            <a:noFill/>
          </a:ln>
        </p:spPr>
        <p:txBody>
          <a:bodyPr lIns="91440" tIns="45720" rIns="91440" bIns="45720" anchor="t">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lnSpc>
                <a:spcPct val="90000"/>
              </a:lnSpc>
              <a:spcBef>
                <a:spcPct val="0"/>
              </a:spcBef>
              <a:buFont typeface="Wingdings" panose="05000000000000000000" pitchFamily="2" charset="2"/>
              <a:buNone/>
              <a:defRPr/>
            </a:pPr>
            <a:endParaRPr lang="en-GB" altLang="en-US" sz="2800" b="1" u="sng" dirty="0">
              <a:latin typeface="Comic Sans MS" panose="030F0702030302020204" pitchFamily="66" charset="0"/>
            </a:endParaRPr>
          </a:p>
          <a:p>
            <a:pPr algn="ctr" eaLnBrk="1" hangingPunct="1">
              <a:lnSpc>
                <a:spcPct val="90000"/>
              </a:lnSpc>
              <a:spcBef>
                <a:spcPct val="0"/>
              </a:spcBef>
              <a:buFont typeface="Wingdings" panose="05000000000000000000" pitchFamily="2" charset="2"/>
              <a:buNone/>
              <a:defRPr/>
            </a:pPr>
            <a:r>
              <a:rPr lang="en-GB" altLang="en-US" sz="2800" b="1" u="sng" dirty="0">
                <a:latin typeface="Comic Sans MS" panose="030F0702030302020204" pitchFamily="66" charset="0"/>
              </a:rPr>
              <a:t>Beginning school</a:t>
            </a:r>
            <a:endParaRPr lang="en-GB" altLang="en-US" sz="2800" dirty="0">
              <a:latin typeface="Comic Sans MS" panose="030F0702030302020204" pitchFamily="66" charset="0"/>
            </a:endParaRPr>
          </a:p>
          <a:p>
            <a:pPr algn="ctr" eaLnBrk="1" hangingPunct="1">
              <a:lnSpc>
                <a:spcPct val="90000"/>
              </a:lnSpc>
              <a:spcBef>
                <a:spcPct val="0"/>
              </a:spcBef>
              <a:buFont typeface="Wingdings" panose="05000000000000000000" pitchFamily="2" charset="2"/>
              <a:buNone/>
              <a:defRPr/>
            </a:pPr>
            <a:endParaRPr lang="en-GB" altLang="en-US" sz="2800" dirty="0">
              <a:latin typeface="Comic Sans MS" panose="030F0702030302020204" pitchFamily="66" charset="0"/>
            </a:endParaRPr>
          </a:p>
          <a:p>
            <a:pPr algn="ctr" eaLnBrk="1" hangingPunct="1">
              <a:lnSpc>
                <a:spcPct val="90000"/>
              </a:lnSpc>
              <a:spcBef>
                <a:spcPct val="0"/>
              </a:spcBef>
              <a:buFont typeface="Wingdings" panose="05000000000000000000" pitchFamily="2" charset="2"/>
              <a:buNone/>
              <a:defRPr/>
            </a:pPr>
            <a:endParaRPr lang="en-GB" altLang="en-US" sz="1200" dirty="0">
              <a:latin typeface="Comic Sans MS" panose="030F0702030302020204" pitchFamily="66" charset="0"/>
            </a:endParaRPr>
          </a:p>
          <a:p>
            <a:pPr marL="342900" indent="-342900">
              <a:buFont typeface="Symbol" panose="05050102010706020507" pitchFamily="18" charset="2"/>
              <a:buChar char=""/>
              <a:defRPr/>
            </a:pPr>
            <a:r>
              <a:rPr lang="en-GB" sz="1800" dirty="0">
                <a:latin typeface="Comic Sans MS" panose="030F0702030302020204" pitchFamily="66" charset="0"/>
                <a:ea typeface="Times New Roman" panose="02020603050405020304" pitchFamily="18" charset="0"/>
              </a:rPr>
              <a:t>We will take time to get to know your children and their interests – we will play and talk to them and begin recording some ‘wow’ moments. </a:t>
            </a:r>
          </a:p>
          <a:p>
            <a:pPr marL="342900" indent="-342900">
              <a:buFont typeface="Symbol" panose="05050102010706020507" pitchFamily="18" charset="2"/>
              <a:buChar char=""/>
              <a:defRPr/>
            </a:pPr>
            <a:r>
              <a:rPr lang="en-GB" sz="1800" dirty="0">
                <a:latin typeface="Comic Sans MS" panose="030F0702030302020204" pitchFamily="66" charset="0"/>
                <a:ea typeface="Times New Roman" panose="02020603050405020304" pitchFamily="18" charset="0"/>
              </a:rPr>
              <a:t>We will be using Tapestry to record their learning journey but please be aware we do not put everything onto Tapestry. </a:t>
            </a:r>
          </a:p>
          <a:p>
            <a:pPr marL="342900" indent="-342900">
              <a:buFont typeface="Symbol" panose="05050102010706020507" pitchFamily="18" charset="2"/>
              <a:buChar char=""/>
              <a:defRPr/>
            </a:pPr>
            <a:r>
              <a:rPr lang="en-GB" sz="1800" dirty="0">
                <a:latin typeface="Comic Sans MS" panose="030F0702030302020204" pitchFamily="66" charset="0"/>
                <a:ea typeface="Times New Roman" panose="02020603050405020304" pitchFamily="18" charset="0"/>
              </a:rPr>
              <a:t>On Tapestry I may leave some information/requests, tag next steps, add an observation or wow moment.</a:t>
            </a:r>
          </a:p>
          <a:p>
            <a:pPr marL="342900" indent="-342900">
              <a:buFont typeface="Symbol" panose="05050102010706020507" pitchFamily="18" charset="2"/>
              <a:buChar char=""/>
              <a:defRPr/>
            </a:pPr>
            <a:r>
              <a:rPr lang="en-GB" sz="1800" dirty="0">
                <a:latin typeface="Comic Sans MS" panose="030F0702030302020204" pitchFamily="66" charset="0"/>
                <a:ea typeface="Times New Roman" panose="02020603050405020304" pitchFamily="18" charset="0"/>
              </a:rPr>
              <a:t>Please feel free to comment on the observations.</a:t>
            </a:r>
          </a:p>
          <a:p>
            <a:pPr marL="342900" indent="-342900">
              <a:buFont typeface="Symbol" panose="05050102010706020507" pitchFamily="18" charset="2"/>
              <a:buChar char=""/>
              <a:defRPr/>
            </a:pPr>
            <a:r>
              <a:rPr lang="en-GB" sz="1800" dirty="0">
                <a:latin typeface="Comic Sans MS" panose="030F0702030302020204" pitchFamily="66" charset="0"/>
                <a:ea typeface="Times New Roman" panose="02020603050405020304" pitchFamily="18" charset="0"/>
              </a:rPr>
              <a:t>Don’t forget to add your own Wow moments – it is an important to have a strong link with their home.</a:t>
            </a:r>
            <a:endParaRPr lang="en-GB" altLang="en-US" sz="2400" i="1" dirty="0">
              <a:latin typeface="Comic Sans MS" panose="030F0702030302020204" pitchFamily="66" charset="0"/>
            </a:endParaRPr>
          </a:p>
          <a:p>
            <a:pPr marL="342900" indent="-342900">
              <a:buFont typeface="Symbol" panose="05050102010706020507" pitchFamily="18" charset="2"/>
              <a:buChar char=""/>
              <a:defRPr/>
            </a:pPr>
            <a:r>
              <a:rPr lang="en-GB" sz="1800" dirty="0">
                <a:latin typeface="Comic Sans MS"/>
              </a:rPr>
              <a:t>Show and tell </a:t>
            </a:r>
            <a:endParaRPr lang="en-GB" sz="1800" dirty="0">
              <a:latin typeface="Comic Sans MS" panose="030F0702030302020204" pitchFamily="66" charset="0"/>
            </a:endParaRPr>
          </a:p>
          <a:p>
            <a:pPr>
              <a:lnSpc>
                <a:spcPct val="90000"/>
              </a:lnSpc>
              <a:spcBef>
                <a:spcPct val="0"/>
              </a:spcBef>
              <a:buFont typeface="Wingdings" panose="05000000000000000000" pitchFamily="2" charset="2"/>
              <a:buNone/>
              <a:defRPr/>
            </a:pPr>
            <a:endParaRPr lang="en-GB" altLang="en-US" sz="2400" i="1" dirty="0">
              <a:latin typeface="Comic Sans MS" panose="030F0702030302020204" pitchFamily="66" charset="0"/>
            </a:endParaRPr>
          </a:p>
          <a:p>
            <a:pPr algn="r" eaLnBrk="1" hangingPunct="1">
              <a:lnSpc>
                <a:spcPct val="90000"/>
              </a:lnSpc>
              <a:spcBef>
                <a:spcPct val="0"/>
              </a:spcBef>
              <a:buFontTx/>
              <a:buNone/>
              <a:defRPr/>
            </a:pPr>
            <a:r>
              <a:rPr lang="en-GB" altLang="en-US" sz="2800" i="1" dirty="0">
                <a:latin typeface="Comic Sans MS" panose="030F0702030302020204" pitchFamily="66" charset="0"/>
              </a:rPr>
              <a:t>             </a:t>
            </a:r>
            <a:endParaRPr lang="en-GB" altLang="en-US" sz="2800" dirty="0">
              <a:latin typeface="Comic Sans MS" panose="030F0702030302020204" pitchFamily="66" charset="0"/>
            </a:endParaRPr>
          </a:p>
        </p:txBody>
      </p:sp>
    </p:spTree>
    <p:extLst>
      <p:ext uri="{BB962C8B-B14F-4D97-AF65-F5344CB8AC3E}">
        <p14:creationId xmlns:p14="http://schemas.microsoft.com/office/powerpoint/2010/main" val="381213327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FCC1EC7F0116242A9EFC2F8C9CC23DE" ma:contentTypeVersion="19" ma:contentTypeDescription="Create a new document." ma:contentTypeScope="" ma:versionID="78433e88c8b3bc79924e16ed4d90ddce">
  <xsd:schema xmlns:xsd="http://www.w3.org/2001/XMLSchema" xmlns:xs="http://www.w3.org/2001/XMLSchema" xmlns:p="http://schemas.microsoft.com/office/2006/metadata/properties" xmlns:ns2="7586a559-7c5c-44c3-b4f3-3037de94dfef" xmlns:ns3="64083f2c-823e-45c2-8d87-748c8fae564c" targetNamespace="http://schemas.microsoft.com/office/2006/metadata/properties" ma:root="true" ma:fieldsID="80e035988aac5c804cbb3b34cdda386d" ns2:_="" ns3:_="">
    <xsd:import namespace="7586a559-7c5c-44c3-b4f3-3037de94dfef"/>
    <xsd:import namespace="64083f2c-823e-45c2-8d87-748c8fae564c"/>
    <xsd:element name="properties">
      <xsd:complexType>
        <xsd:sequence>
          <xsd:element name="documentManagement">
            <xsd:complexType>
              <xsd:all>
                <xsd:element ref="ns2:CloudMigratorOriginId" minOccurs="0"/>
                <xsd:element ref="ns2:FileHash" minOccurs="0"/>
                <xsd:element ref="ns2:CloudMigratorVersion" minOccurs="0"/>
                <xsd:element ref="ns2:UniqueSourceRef" minOccurs="0"/>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86a559-7c5c-44c3-b4f3-3037de94dfef" elementFormDefault="qualified">
    <xsd:import namespace="http://schemas.microsoft.com/office/2006/documentManagement/types"/>
    <xsd:import namespace="http://schemas.microsoft.com/office/infopath/2007/PartnerControls"/>
    <xsd:element name="CloudMigratorOriginId" ma:index="8" nillable="true" ma:displayName="CloudMigratorOriginId" ma:internalName="CloudMigratorOriginId">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CloudMigratorVersion" ma:index="10" nillable="true" ma:displayName="CloudMigratorVersion" ma:internalName="CloudMigratorVersion">
      <xsd:simpleType>
        <xsd:restriction base="dms:Note">
          <xsd:maxLength value="255"/>
        </xsd:restriction>
      </xsd:simpleType>
    </xsd:element>
    <xsd:element name="UniqueSourceRef" ma:index="11" nillable="true" ma:displayName="UniqueSourceRef" ma:internalName="UniqueSourceRef">
      <xsd:simpleType>
        <xsd:restriction base="dms:Note">
          <xsd:maxLength value="255"/>
        </xsd:restriction>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5e13ceac-f8ef-434f-8f10-897e86008fe8" ma:termSetId="09814cd3-568e-fe90-9814-8d621ff8fb84" ma:anchorId="fba54fb3-c3e1-fe81-a776-ca4b69148c4d" ma:open="true" ma:isKeyword="false">
      <xsd:complexType>
        <xsd:sequence>
          <xsd:element ref="pc:Terms" minOccurs="0" maxOccurs="1"/>
        </xsd:sequence>
      </xsd:complex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4" nillable="true" ma:displayName="Location" ma:description="" ma:indexed="true" ma:internalName="MediaServiceLocation" ma:readOnly="true">
      <xsd:simpleType>
        <xsd:restriction base="dms:Text"/>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4083f2c-823e-45c2-8d87-748c8fae564c"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4e7cc91b-0fe3-4ca9-9f8f-46b2a5358693}" ma:internalName="TaxCatchAll" ma:showField="CatchAllData" ma:web="64083f2c-823e-45c2-8d87-748c8fae564c">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586a559-7c5c-44c3-b4f3-3037de94dfef">
      <Terms xmlns="http://schemas.microsoft.com/office/infopath/2007/PartnerControls"/>
    </lcf76f155ced4ddcb4097134ff3c332f>
    <CloudMigratorOriginId xmlns="7586a559-7c5c-44c3-b4f3-3037de94dfef" xsi:nil="true"/>
    <CloudMigratorVersion xmlns="7586a559-7c5c-44c3-b4f3-3037de94dfef" xsi:nil="true"/>
    <UniqueSourceRef xmlns="7586a559-7c5c-44c3-b4f3-3037de94dfef" xsi:nil="true"/>
    <FileHash xmlns="7586a559-7c5c-44c3-b4f3-3037de94dfef" xsi:nil="true"/>
    <TaxCatchAll xmlns="64083f2c-823e-45c2-8d87-748c8fae564c" xsi:nil="true"/>
    <SharedWithUsers xmlns="64083f2c-823e-45c2-8d87-748c8fae564c">
      <UserInfo>
        <DisplayName>Head</DisplayName>
        <AccountId>77</AccountId>
        <AccountType/>
      </UserInfo>
      <UserInfo>
        <DisplayName>Cindy Blunden</DisplayName>
        <AccountId>110</AccountId>
        <AccountType/>
      </UserInfo>
      <UserInfo>
        <DisplayName>Jo Athill</DisplayName>
        <AccountId>87</AccountId>
        <AccountType/>
      </UserInfo>
    </SharedWithUsers>
  </documentManagement>
</p:properties>
</file>

<file path=customXml/itemProps1.xml><?xml version="1.0" encoding="utf-8"?>
<ds:datastoreItem xmlns:ds="http://schemas.openxmlformats.org/officeDocument/2006/customXml" ds:itemID="{422D1A43-968D-4468-B3B0-2E9E71A58527}">
  <ds:schemaRefs>
    <ds:schemaRef ds:uri="http://schemas.microsoft.com/sharepoint/v3/contenttype/forms"/>
  </ds:schemaRefs>
</ds:datastoreItem>
</file>

<file path=customXml/itemProps2.xml><?xml version="1.0" encoding="utf-8"?>
<ds:datastoreItem xmlns:ds="http://schemas.openxmlformats.org/officeDocument/2006/customXml" ds:itemID="{C96EDAC6-0E66-402B-8C6C-F15C2ABB7E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586a559-7c5c-44c3-b4f3-3037de94dfef"/>
    <ds:schemaRef ds:uri="64083f2c-823e-45c2-8d87-748c8fae56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CFF879E-6150-40CC-B97E-A5D82D5684C3}">
  <ds:schemaRefs>
    <ds:schemaRef ds:uri="http://schemas.microsoft.com/office/2006/metadata/properties"/>
    <ds:schemaRef ds:uri="http://purl.org/dc/elements/1.1/"/>
    <ds:schemaRef ds:uri="http://www.w3.org/XML/1998/namespace"/>
    <ds:schemaRef ds:uri="http://schemas.microsoft.com/office/2006/documentManagement/types"/>
    <ds:schemaRef ds:uri="http://purl.org/dc/terms/"/>
    <ds:schemaRef ds:uri="http://schemas.microsoft.com/office/infopath/2007/PartnerControls"/>
    <ds:schemaRef ds:uri="64083f2c-823e-45c2-8d87-748c8fae564c"/>
    <ds:schemaRef ds:uri="http://schemas.openxmlformats.org/package/2006/metadata/core-properties"/>
    <ds:schemaRef ds:uri="7586a559-7c5c-44c3-b4f3-3037de94dfef"/>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160</TotalTime>
  <Words>1683</Words>
  <Application>Microsoft Office PowerPoint</Application>
  <PresentationFormat>Custom</PresentationFormat>
  <Paragraphs>212</Paragraphs>
  <Slides>25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Calibri</vt:lpstr>
      <vt:lpstr>Calibri Light</vt:lpstr>
      <vt:lpstr>Comic Sans MS</vt:lpstr>
      <vt:lpstr>Symbol</vt:lpstr>
      <vt:lpstr>Tempus Sans ITC</vt:lpstr>
      <vt:lpstr>Times New Roman</vt:lpstr>
      <vt:lpstr>Wingdings</vt:lpstr>
      <vt:lpstr>Office Theme</vt:lpstr>
      <vt:lpstr>PowerPoint Presentation</vt:lpstr>
      <vt:lpstr>Today’s Meeting</vt:lpstr>
      <vt:lpstr>What is the Early Years Foundation Stage? </vt:lpstr>
      <vt:lpstr>EYFS Staff</vt:lpstr>
      <vt:lpstr>Three prime areas of learning and development</vt:lpstr>
      <vt:lpstr>The three characteristics of effective learning- how young children learn- we focus on these when we plan and guide the children’s activities. </vt:lpstr>
      <vt:lpstr>Transition</vt:lpstr>
      <vt:lpstr>Groups for transition week</vt:lpstr>
      <vt:lpstr>PowerPoint Presentation</vt:lpstr>
      <vt:lpstr>PowerPoint Presentation</vt:lpstr>
      <vt:lpstr>  A typical day in Reception… </vt:lpstr>
      <vt:lpstr>Reading meeting and Monster Phonics   In October I will hold a meeting to explain how we teach phonics and reading.  Please don’t worry if you do not have a reading book straight away, I will be assessing them throughout the first few weeks and I will decide when they are ready for a reading book.  Formal phonics teaching will begin within the first few weeks of school.   </vt:lpstr>
      <vt:lpstr>Permission slips and ordering milk  </vt:lpstr>
      <vt:lpstr>PowerPoint Presentation</vt:lpstr>
      <vt:lpstr>PowerPoint Presentation</vt:lpstr>
      <vt:lpstr>PowerPoint Presentation</vt:lpstr>
      <vt:lpstr>Uniform</vt:lpstr>
      <vt:lpstr>    Uniform Examples </vt:lpstr>
      <vt:lpstr>Other matters</vt:lpstr>
      <vt:lpstr>PowerPoint Presentation</vt:lpstr>
      <vt:lpstr>PowerPoint Presentation</vt:lpstr>
      <vt:lpstr>What does my child need at school?</vt:lpstr>
      <vt:lpstr>What do teachers mean by being school ready?</vt:lpstr>
      <vt:lpstr>What can I do to help my child ?</vt:lpstr>
      <vt:lpstr>And Finally…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Sales | Kall Kwik WGC</dc:creator>
  <cp:lastModifiedBy>Jo Athill</cp:lastModifiedBy>
  <cp:revision>617</cp:revision>
  <dcterms:created xsi:type="dcterms:W3CDTF">2022-03-22T13:12:39Z</dcterms:created>
  <dcterms:modified xsi:type="dcterms:W3CDTF">2024-07-08T18:13:08Z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0x010100DFCC1EC7F0116242A9EFC2F8C9CC23DE</vt:lpwstr>
  </property>
  <property fmtid="{D5CDD505-2E9C-101B-9397-08002B2CF9AE}" pid="3" name="MediaServiceImageTags">
    <vt:lpwstr/>
  </property>
</Properties>
</file>